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308" r:id="rId2"/>
    <p:sldId id="305" r:id="rId3"/>
    <p:sldId id="296" r:id="rId4"/>
    <p:sldId id="256" r:id="rId5"/>
    <p:sldId id="292" r:id="rId6"/>
    <p:sldId id="265" r:id="rId7"/>
    <p:sldId id="295" r:id="rId8"/>
    <p:sldId id="306" r:id="rId9"/>
    <p:sldId id="280" r:id="rId10"/>
    <p:sldId id="290" r:id="rId11"/>
    <p:sldId id="271" r:id="rId12"/>
    <p:sldId id="274" r:id="rId13"/>
    <p:sldId id="273" r:id="rId14"/>
    <p:sldId id="309" r:id="rId15"/>
    <p:sldId id="310" r:id="rId16"/>
    <p:sldId id="302" r:id="rId17"/>
    <p:sldId id="311" r:id="rId18"/>
    <p:sldId id="318" r:id="rId19"/>
    <p:sldId id="281" r:id="rId20"/>
    <p:sldId id="319" r:id="rId21"/>
    <p:sldId id="320" r:id="rId22"/>
    <p:sldId id="321" r:id="rId23"/>
    <p:sldId id="322" r:id="rId24"/>
    <p:sldId id="312" r:id="rId25"/>
    <p:sldId id="313" r:id="rId26"/>
    <p:sldId id="314" r:id="rId27"/>
    <p:sldId id="315" r:id="rId28"/>
    <p:sldId id="316" r:id="rId29"/>
    <p:sldId id="317" r:id="rId3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0DAB6A4E-3505-42BE-9E95-537D5AD52C9A}">
          <p14:sldIdLst>
            <p14:sldId id="308"/>
            <p14:sldId id="305"/>
            <p14:sldId id="296"/>
            <p14:sldId id="256"/>
          </p14:sldIdLst>
        </p14:section>
        <p14:section name="Abschnitt ohne Titel" id="{ED199C0B-7428-44E4-AFB5-A5E8ABE8DF51}">
          <p14:sldIdLst>
            <p14:sldId id="292"/>
            <p14:sldId id="265"/>
            <p14:sldId id="295"/>
            <p14:sldId id="306"/>
            <p14:sldId id="280"/>
            <p14:sldId id="290"/>
            <p14:sldId id="271"/>
            <p14:sldId id="274"/>
            <p14:sldId id="273"/>
            <p14:sldId id="309"/>
            <p14:sldId id="310"/>
            <p14:sldId id="302"/>
            <p14:sldId id="311"/>
            <p14:sldId id="318"/>
            <p14:sldId id="281"/>
            <p14:sldId id="319"/>
            <p14:sldId id="320"/>
            <p14:sldId id="321"/>
            <p14:sldId id="322"/>
            <p14:sldId id="312"/>
            <p14:sldId id="313"/>
            <p14:sldId id="314"/>
            <p14:sldId id="315"/>
            <p14:sldId id="316"/>
            <p14:sldId id="31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3" autoAdjust="0"/>
    <p:restoredTop sz="94660"/>
  </p:normalViewPr>
  <p:slideViewPr>
    <p:cSldViewPr snapToGrid="0">
      <p:cViewPr>
        <p:scale>
          <a:sx n="107" d="100"/>
          <a:sy n="107" d="100"/>
        </p:scale>
        <p:origin x="78"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544DE9-C0FA-4894-BCF1-C346263DC6E8}" type="datetimeFigureOut">
              <a:rPr lang="de-DE" smtClean="0"/>
              <a:t>09.12.2024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2636FE-7001-4578-81A3-26D0D6BAB5F7}" type="slidenum">
              <a:rPr lang="de-DE" smtClean="0"/>
              <a:t>‹Nr.›</a:t>
            </a:fld>
            <a:endParaRPr lang="de-DE"/>
          </a:p>
        </p:txBody>
      </p:sp>
    </p:spTree>
    <p:extLst>
      <p:ext uri="{BB962C8B-B14F-4D97-AF65-F5344CB8AC3E}">
        <p14:creationId xmlns:p14="http://schemas.microsoft.com/office/powerpoint/2010/main" val="37768694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EA0469-048C-40E1-A95E-9C5B4497A19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5C7D2E71-156B-4888-9836-2E5807A5CB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BAF3E6A5-3C85-4B59-ADD6-1AA6869B6B40}"/>
              </a:ext>
            </a:extLst>
          </p:cNvPr>
          <p:cNvSpPr>
            <a:spLocks noGrp="1"/>
          </p:cNvSpPr>
          <p:nvPr>
            <p:ph type="dt" sz="half" idx="10"/>
          </p:nvPr>
        </p:nvSpPr>
        <p:spPr/>
        <p:txBody>
          <a:bodyPr/>
          <a:lstStyle/>
          <a:p>
            <a:fld id="{6652707D-2828-46DE-91B8-9A5E7A04D555}" type="datetime1">
              <a:rPr lang="de-DE" smtClean="0"/>
              <a:t>09.12.2024</a:t>
            </a:fld>
            <a:endParaRPr lang="de-DE" dirty="0"/>
          </a:p>
        </p:txBody>
      </p:sp>
      <p:sp>
        <p:nvSpPr>
          <p:cNvPr id="5" name="Fußzeilenplatzhalter 4">
            <a:extLst>
              <a:ext uri="{FF2B5EF4-FFF2-40B4-BE49-F238E27FC236}">
                <a16:creationId xmlns:a16="http://schemas.microsoft.com/office/drawing/2014/main" id="{91B7FF7A-8FFB-4AB1-840F-175DCE47DC86}"/>
              </a:ext>
            </a:extLst>
          </p:cNvPr>
          <p:cNvSpPr>
            <a:spLocks noGrp="1"/>
          </p:cNvSpPr>
          <p:nvPr>
            <p:ph type="ftr" sz="quarter" idx="11"/>
          </p:nvPr>
        </p:nvSpPr>
        <p:spPr/>
        <p:txBody>
          <a:bodyPr/>
          <a:lstStyle/>
          <a:p>
            <a:r>
              <a:rPr lang="de-DE"/>
              <a:t>Dr. Peter Hundertmark - phu.speyer@gmail.com - www.geistlich.net</a:t>
            </a:r>
            <a:endParaRPr lang="de-DE" dirty="0"/>
          </a:p>
        </p:txBody>
      </p:sp>
      <p:sp>
        <p:nvSpPr>
          <p:cNvPr id="6" name="Foliennummernplatzhalter 5">
            <a:extLst>
              <a:ext uri="{FF2B5EF4-FFF2-40B4-BE49-F238E27FC236}">
                <a16:creationId xmlns:a16="http://schemas.microsoft.com/office/drawing/2014/main" id="{7019FC58-8D20-4A49-B998-4EC25DA8F4EC}"/>
              </a:ext>
            </a:extLst>
          </p:cNvPr>
          <p:cNvSpPr>
            <a:spLocks noGrp="1"/>
          </p:cNvSpPr>
          <p:nvPr>
            <p:ph type="sldNum" sz="quarter" idx="12"/>
          </p:nvPr>
        </p:nvSpPr>
        <p:spPr/>
        <p:txBody>
          <a:bodyPr/>
          <a:lstStyle/>
          <a:p>
            <a:fld id="{BB730A2A-26AE-4AA5-ABFC-09AE780D0442}" type="slidenum">
              <a:rPr lang="de-DE" smtClean="0"/>
              <a:t>‹Nr.›</a:t>
            </a:fld>
            <a:endParaRPr lang="de-DE" dirty="0"/>
          </a:p>
        </p:txBody>
      </p:sp>
    </p:spTree>
    <p:extLst>
      <p:ext uri="{BB962C8B-B14F-4D97-AF65-F5344CB8AC3E}">
        <p14:creationId xmlns:p14="http://schemas.microsoft.com/office/powerpoint/2010/main" val="1599529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376314-8CBD-4A84-B25B-FD1990B193B4}"/>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B3311C5F-6D49-48D3-90C8-B006C66F356D}"/>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4F981E2-B402-485B-8446-0726B038BF7B}"/>
              </a:ext>
            </a:extLst>
          </p:cNvPr>
          <p:cNvSpPr>
            <a:spLocks noGrp="1"/>
          </p:cNvSpPr>
          <p:nvPr>
            <p:ph type="dt" sz="half" idx="10"/>
          </p:nvPr>
        </p:nvSpPr>
        <p:spPr/>
        <p:txBody>
          <a:bodyPr/>
          <a:lstStyle/>
          <a:p>
            <a:fld id="{132443C3-61DA-46FF-9674-AF6003D972B1}" type="datetime1">
              <a:rPr lang="de-DE" smtClean="0"/>
              <a:t>09.12.2024</a:t>
            </a:fld>
            <a:endParaRPr lang="de-DE" dirty="0"/>
          </a:p>
        </p:txBody>
      </p:sp>
      <p:sp>
        <p:nvSpPr>
          <p:cNvPr id="5" name="Fußzeilenplatzhalter 4">
            <a:extLst>
              <a:ext uri="{FF2B5EF4-FFF2-40B4-BE49-F238E27FC236}">
                <a16:creationId xmlns:a16="http://schemas.microsoft.com/office/drawing/2014/main" id="{691108F3-9450-4FD9-9F52-52C54393B0D9}"/>
              </a:ext>
            </a:extLst>
          </p:cNvPr>
          <p:cNvSpPr>
            <a:spLocks noGrp="1"/>
          </p:cNvSpPr>
          <p:nvPr>
            <p:ph type="ftr" sz="quarter" idx="11"/>
          </p:nvPr>
        </p:nvSpPr>
        <p:spPr/>
        <p:txBody>
          <a:bodyPr/>
          <a:lstStyle/>
          <a:p>
            <a:r>
              <a:rPr lang="de-DE"/>
              <a:t>Dr. Peter Hundertmark - phu.speyer@gmail.com - www.geistlich.net</a:t>
            </a:r>
            <a:endParaRPr lang="de-DE" dirty="0"/>
          </a:p>
        </p:txBody>
      </p:sp>
      <p:sp>
        <p:nvSpPr>
          <p:cNvPr id="6" name="Foliennummernplatzhalter 5">
            <a:extLst>
              <a:ext uri="{FF2B5EF4-FFF2-40B4-BE49-F238E27FC236}">
                <a16:creationId xmlns:a16="http://schemas.microsoft.com/office/drawing/2014/main" id="{65B6D3D3-3278-4562-AF05-A3B6B6843E60}"/>
              </a:ext>
            </a:extLst>
          </p:cNvPr>
          <p:cNvSpPr>
            <a:spLocks noGrp="1"/>
          </p:cNvSpPr>
          <p:nvPr>
            <p:ph type="sldNum" sz="quarter" idx="12"/>
          </p:nvPr>
        </p:nvSpPr>
        <p:spPr/>
        <p:txBody>
          <a:bodyPr/>
          <a:lstStyle/>
          <a:p>
            <a:fld id="{BB730A2A-26AE-4AA5-ABFC-09AE780D0442}" type="slidenum">
              <a:rPr lang="de-DE" smtClean="0"/>
              <a:t>‹Nr.›</a:t>
            </a:fld>
            <a:endParaRPr lang="de-DE" dirty="0"/>
          </a:p>
        </p:txBody>
      </p:sp>
    </p:spTree>
    <p:extLst>
      <p:ext uri="{BB962C8B-B14F-4D97-AF65-F5344CB8AC3E}">
        <p14:creationId xmlns:p14="http://schemas.microsoft.com/office/powerpoint/2010/main" val="284013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8C4B2EE8-91EE-43FA-BD90-407FE83EAF11}"/>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D23C8BE1-52F3-4639-8509-EFBDEAE5086B}"/>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BB00F49-EA83-413F-BE2C-E4328964BF3C}"/>
              </a:ext>
            </a:extLst>
          </p:cNvPr>
          <p:cNvSpPr>
            <a:spLocks noGrp="1"/>
          </p:cNvSpPr>
          <p:nvPr>
            <p:ph type="dt" sz="half" idx="10"/>
          </p:nvPr>
        </p:nvSpPr>
        <p:spPr/>
        <p:txBody>
          <a:bodyPr/>
          <a:lstStyle/>
          <a:p>
            <a:fld id="{6A9A54F1-2358-4ACD-99D2-E4671B11100F}" type="datetime1">
              <a:rPr lang="de-DE" smtClean="0"/>
              <a:t>09.12.2024</a:t>
            </a:fld>
            <a:endParaRPr lang="de-DE" dirty="0"/>
          </a:p>
        </p:txBody>
      </p:sp>
      <p:sp>
        <p:nvSpPr>
          <p:cNvPr id="5" name="Fußzeilenplatzhalter 4">
            <a:extLst>
              <a:ext uri="{FF2B5EF4-FFF2-40B4-BE49-F238E27FC236}">
                <a16:creationId xmlns:a16="http://schemas.microsoft.com/office/drawing/2014/main" id="{D04D2D55-2B4E-471A-A77C-B9ABD4D7EFFC}"/>
              </a:ext>
            </a:extLst>
          </p:cNvPr>
          <p:cNvSpPr>
            <a:spLocks noGrp="1"/>
          </p:cNvSpPr>
          <p:nvPr>
            <p:ph type="ftr" sz="quarter" idx="11"/>
          </p:nvPr>
        </p:nvSpPr>
        <p:spPr/>
        <p:txBody>
          <a:bodyPr/>
          <a:lstStyle/>
          <a:p>
            <a:r>
              <a:rPr lang="de-DE"/>
              <a:t>Dr. Peter Hundertmark - phu.speyer@gmail.com - www.geistlich.net</a:t>
            </a:r>
            <a:endParaRPr lang="de-DE" dirty="0"/>
          </a:p>
        </p:txBody>
      </p:sp>
      <p:sp>
        <p:nvSpPr>
          <p:cNvPr id="6" name="Foliennummernplatzhalter 5">
            <a:extLst>
              <a:ext uri="{FF2B5EF4-FFF2-40B4-BE49-F238E27FC236}">
                <a16:creationId xmlns:a16="http://schemas.microsoft.com/office/drawing/2014/main" id="{DEEBF77A-0A5E-4248-9107-BBF35BB8FA4C}"/>
              </a:ext>
            </a:extLst>
          </p:cNvPr>
          <p:cNvSpPr>
            <a:spLocks noGrp="1"/>
          </p:cNvSpPr>
          <p:nvPr>
            <p:ph type="sldNum" sz="quarter" idx="12"/>
          </p:nvPr>
        </p:nvSpPr>
        <p:spPr/>
        <p:txBody>
          <a:bodyPr/>
          <a:lstStyle/>
          <a:p>
            <a:fld id="{BB730A2A-26AE-4AA5-ABFC-09AE780D0442}" type="slidenum">
              <a:rPr lang="de-DE" smtClean="0"/>
              <a:t>‹Nr.›</a:t>
            </a:fld>
            <a:endParaRPr lang="de-DE" dirty="0"/>
          </a:p>
        </p:txBody>
      </p:sp>
    </p:spTree>
    <p:extLst>
      <p:ext uri="{BB962C8B-B14F-4D97-AF65-F5344CB8AC3E}">
        <p14:creationId xmlns:p14="http://schemas.microsoft.com/office/powerpoint/2010/main" val="1284744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B9A2B8-1DB2-41FA-BCFB-63F5B2936EC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FAC5C29D-D830-48B1-9F66-DE2F1A2F629A}"/>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CF45962-3E8B-4EEA-8261-FA2AEEBDEE3B}"/>
              </a:ext>
            </a:extLst>
          </p:cNvPr>
          <p:cNvSpPr>
            <a:spLocks noGrp="1"/>
          </p:cNvSpPr>
          <p:nvPr>
            <p:ph type="dt" sz="half" idx="10"/>
          </p:nvPr>
        </p:nvSpPr>
        <p:spPr/>
        <p:txBody>
          <a:bodyPr/>
          <a:lstStyle/>
          <a:p>
            <a:fld id="{460F149A-E314-4FAF-B7DD-156845F3DCA5}" type="datetime1">
              <a:rPr lang="de-DE" smtClean="0"/>
              <a:t>09.12.2024</a:t>
            </a:fld>
            <a:endParaRPr lang="de-DE" dirty="0"/>
          </a:p>
        </p:txBody>
      </p:sp>
      <p:sp>
        <p:nvSpPr>
          <p:cNvPr id="5" name="Fußzeilenplatzhalter 4">
            <a:extLst>
              <a:ext uri="{FF2B5EF4-FFF2-40B4-BE49-F238E27FC236}">
                <a16:creationId xmlns:a16="http://schemas.microsoft.com/office/drawing/2014/main" id="{5DA4578B-E915-4097-9AA8-39462541E279}"/>
              </a:ext>
            </a:extLst>
          </p:cNvPr>
          <p:cNvSpPr>
            <a:spLocks noGrp="1"/>
          </p:cNvSpPr>
          <p:nvPr>
            <p:ph type="ftr" sz="quarter" idx="11"/>
          </p:nvPr>
        </p:nvSpPr>
        <p:spPr/>
        <p:txBody>
          <a:bodyPr/>
          <a:lstStyle/>
          <a:p>
            <a:r>
              <a:rPr lang="de-DE"/>
              <a:t>Dr. Peter Hundertmark - phu.speyer@gmail.com - www.geistlich.net</a:t>
            </a:r>
            <a:endParaRPr lang="de-DE" dirty="0"/>
          </a:p>
        </p:txBody>
      </p:sp>
      <p:sp>
        <p:nvSpPr>
          <p:cNvPr id="6" name="Foliennummernplatzhalter 5">
            <a:extLst>
              <a:ext uri="{FF2B5EF4-FFF2-40B4-BE49-F238E27FC236}">
                <a16:creationId xmlns:a16="http://schemas.microsoft.com/office/drawing/2014/main" id="{F3E8EA31-2F15-484C-AD79-1E163F8E48FC}"/>
              </a:ext>
            </a:extLst>
          </p:cNvPr>
          <p:cNvSpPr>
            <a:spLocks noGrp="1"/>
          </p:cNvSpPr>
          <p:nvPr>
            <p:ph type="sldNum" sz="quarter" idx="12"/>
          </p:nvPr>
        </p:nvSpPr>
        <p:spPr/>
        <p:txBody>
          <a:bodyPr/>
          <a:lstStyle/>
          <a:p>
            <a:fld id="{BB730A2A-26AE-4AA5-ABFC-09AE780D0442}" type="slidenum">
              <a:rPr lang="de-DE" smtClean="0"/>
              <a:t>‹Nr.›</a:t>
            </a:fld>
            <a:endParaRPr lang="de-DE" dirty="0"/>
          </a:p>
        </p:txBody>
      </p:sp>
    </p:spTree>
    <p:extLst>
      <p:ext uri="{BB962C8B-B14F-4D97-AF65-F5344CB8AC3E}">
        <p14:creationId xmlns:p14="http://schemas.microsoft.com/office/powerpoint/2010/main" val="2695680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93B1C3-D440-45BE-91EA-780CC3EFD88F}"/>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427DC52-5D94-491C-BCEC-B587F9F756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E2ABD0D5-D443-4F8B-AA3A-37D17B1292F6}"/>
              </a:ext>
            </a:extLst>
          </p:cNvPr>
          <p:cNvSpPr>
            <a:spLocks noGrp="1"/>
          </p:cNvSpPr>
          <p:nvPr>
            <p:ph type="dt" sz="half" idx="10"/>
          </p:nvPr>
        </p:nvSpPr>
        <p:spPr/>
        <p:txBody>
          <a:bodyPr/>
          <a:lstStyle/>
          <a:p>
            <a:fld id="{D8BAD991-60E8-43B1-8D7F-91ADD244E804}" type="datetime1">
              <a:rPr lang="de-DE" smtClean="0"/>
              <a:t>09.12.2024</a:t>
            </a:fld>
            <a:endParaRPr lang="de-DE" dirty="0"/>
          </a:p>
        </p:txBody>
      </p:sp>
      <p:sp>
        <p:nvSpPr>
          <p:cNvPr id="5" name="Fußzeilenplatzhalter 4">
            <a:extLst>
              <a:ext uri="{FF2B5EF4-FFF2-40B4-BE49-F238E27FC236}">
                <a16:creationId xmlns:a16="http://schemas.microsoft.com/office/drawing/2014/main" id="{EF62C481-6888-4915-B4E8-796797BD51E9}"/>
              </a:ext>
            </a:extLst>
          </p:cNvPr>
          <p:cNvSpPr>
            <a:spLocks noGrp="1"/>
          </p:cNvSpPr>
          <p:nvPr>
            <p:ph type="ftr" sz="quarter" idx="11"/>
          </p:nvPr>
        </p:nvSpPr>
        <p:spPr/>
        <p:txBody>
          <a:bodyPr/>
          <a:lstStyle/>
          <a:p>
            <a:r>
              <a:rPr lang="de-DE"/>
              <a:t>Dr. Peter Hundertmark - phu.speyer@gmail.com - www.geistlich.net</a:t>
            </a:r>
            <a:endParaRPr lang="de-DE" dirty="0"/>
          </a:p>
        </p:txBody>
      </p:sp>
      <p:sp>
        <p:nvSpPr>
          <p:cNvPr id="6" name="Foliennummernplatzhalter 5">
            <a:extLst>
              <a:ext uri="{FF2B5EF4-FFF2-40B4-BE49-F238E27FC236}">
                <a16:creationId xmlns:a16="http://schemas.microsoft.com/office/drawing/2014/main" id="{4D41B6E5-6884-4345-BF0D-5A9D0F5C2BCF}"/>
              </a:ext>
            </a:extLst>
          </p:cNvPr>
          <p:cNvSpPr>
            <a:spLocks noGrp="1"/>
          </p:cNvSpPr>
          <p:nvPr>
            <p:ph type="sldNum" sz="quarter" idx="12"/>
          </p:nvPr>
        </p:nvSpPr>
        <p:spPr/>
        <p:txBody>
          <a:bodyPr/>
          <a:lstStyle/>
          <a:p>
            <a:fld id="{BB730A2A-26AE-4AA5-ABFC-09AE780D0442}" type="slidenum">
              <a:rPr lang="de-DE" smtClean="0"/>
              <a:t>‹Nr.›</a:t>
            </a:fld>
            <a:endParaRPr lang="de-DE" dirty="0"/>
          </a:p>
        </p:txBody>
      </p:sp>
    </p:spTree>
    <p:extLst>
      <p:ext uri="{BB962C8B-B14F-4D97-AF65-F5344CB8AC3E}">
        <p14:creationId xmlns:p14="http://schemas.microsoft.com/office/powerpoint/2010/main" val="3197438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5EFE38-B323-4C89-B43B-C33C229D4FAB}"/>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82AFD3A-6883-4287-81A8-5DB6FF8848A3}"/>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023550BF-C511-4C0B-A5BB-8AAECB3DC6D8}"/>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60E12B5E-FD16-4328-8644-0CD8C3E5800A}"/>
              </a:ext>
            </a:extLst>
          </p:cNvPr>
          <p:cNvSpPr>
            <a:spLocks noGrp="1"/>
          </p:cNvSpPr>
          <p:nvPr>
            <p:ph type="dt" sz="half" idx="10"/>
          </p:nvPr>
        </p:nvSpPr>
        <p:spPr/>
        <p:txBody>
          <a:bodyPr/>
          <a:lstStyle/>
          <a:p>
            <a:fld id="{42390315-0FA0-4F14-9DCD-94C9DCBF4AA1}" type="datetime1">
              <a:rPr lang="de-DE" smtClean="0"/>
              <a:t>09.12.2024</a:t>
            </a:fld>
            <a:endParaRPr lang="de-DE" dirty="0"/>
          </a:p>
        </p:txBody>
      </p:sp>
      <p:sp>
        <p:nvSpPr>
          <p:cNvPr id="6" name="Fußzeilenplatzhalter 5">
            <a:extLst>
              <a:ext uri="{FF2B5EF4-FFF2-40B4-BE49-F238E27FC236}">
                <a16:creationId xmlns:a16="http://schemas.microsoft.com/office/drawing/2014/main" id="{87EF0CF2-2633-43CE-8943-B2548BCD26B7}"/>
              </a:ext>
            </a:extLst>
          </p:cNvPr>
          <p:cNvSpPr>
            <a:spLocks noGrp="1"/>
          </p:cNvSpPr>
          <p:nvPr>
            <p:ph type="ftr" sz="quarter" idx="11"/>
          </p:nvPr>
        </p:nvSpPr>
        <p:spPr/>
        <p:txBody>
          <a:bodyPr/>
          <a:lstStyle/>
          <a:p>
            <a:r>
              <a:rPr lang="de-DE"/>
              <a:t>Dr. Peter Hundertmark - phu.speyer@gmail.com - www.geistlich.net</a:t>
            </a:r>
            <a:endParaRPr lang="de-DE" dirty="0"/>
          </a:p>
        </p:txBody>
      </p:sp>
      <p:sp>
        <p:nvSpPr>
          <p:cNvPr id="7" name="Foliennummernplatzhalter 6">
            <a:extLst>
              <a:ext uri="{FF2B5EF4-FFF2-40B4-BE49-F238E27FC236}">
                <a16:creationId xmlns:a16="http://schemas.microsoft.com/office/drawing/2014/main" id="{73B5EA85-A01F-4EF2-A307-C66DA5DACE77}"/>
              </a:ext>
            </a:extLst>
          </p:cNvPr>
          <p:cNvSpPr>
            <a:spLocks noGrp="1"/>
          </p:cNvSpPr>
          <p:nvPr>
            <p:ph type="sldNum" sz="quarter" idx="12"/>
          </p:nvPr>
        </p:nvSpPr>
        <p:spPr/>
        <p:txBody>
          <a:bodyPr/>
          <a:lstStyle/>
          <a:p>
            <a:fld id="{BB730A2A-26AE-4AA5-ABFC-09AE780D0442}" type="slidenum">
              <a:rPr lang="de-DE" smtClean="0"/>
              <a:t>‹Nr.›</a:t>
            </a:fld>
            <a:endParaRPr lang="de-DE" dirty="0"/>
          </a:p>
        </p:txBody>
      </p:sp>
    </p:spTree>
    <p:extLst>
      <p:ext uri="{BB962C8B-B14F-4D97-AF65-F5344CB8AC3E}">
        <p14:creationId xmlns:p14="http://schemas.microsoft.com/office/powerpoint/2010/main" val="3023184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334BD4-36D1-4D63-B0A7-F83733DBFB60}"/>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61A0BDDA-CC63-49EE-A071-55E2949676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FAC99C51-AB1D-4554-92BE-7586FC4AE51A}"/>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FE0BBDA-9A37-4C29-ABC5-0B3CEC76F5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31B59E4B-3F80-4CAD-91BA-CE87E9B90CC3}"/>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E93138FE-0689-4671-8839-DD52DD311BB8}"/>
              </a:ext>
            </a:extLst>
          </p:cNvPr>
          <p:cNvSpPr>
            <a:spLocks noGrp="1"/>
          </p:cNvSpPr>
          <p:nvPr>
            <p:ph type="dt" sz="half" idx="10"/>
          </p:nvPr>
        </p:nvSpPr>
        <p:spPr/>
        <p:txBody>
          <a:bodyPr/>
          <a:lstStyle/>
          <a:p>
            <a:fld id="{23137FF8-8627-477E-A37A-172F8465B2C5}" type="datetime1">
              <a:rPr lang="de-DE" smtClean="0"/>
              <a:t>09.12.2024</a:t>
            </a:fld>
            <a:endParaRPr lang="de-DE" dirty="0"/>
          </a:p>
        </p:txBody>
      </p:sp>
      <p:sp>
        <p:nvSpPr>
          <p:cNvPr id="8" name="Fußzeilenplatzhalter 7">
            <a:extLst>
              <a:ext uri="{FF2B5EF4-FFF2-40B4-BE49-F238E27FC236}">
                <a16:creationId xmlns:a16="http://schemas.microsoft.com/office/drawing/2014/main" id="{4E92C7BE-70E8-4D8F-A969-AE6EFB767C01}"/>
              </a:ext>
            </a:extLst>
          </p:cNvPr>
          <p:cNvSpPr>
            <a:spLocks noGrp="1"/>
          </p:cNvSpPr>
          <p:nvPr>
            <p:ph type="ftr" sz="quarter" idx="11"/>
          </p:nvPr>
        </p:nvSpPr>
        <p:spPr/>
        <p:txBody>
          <a:bodyPr/>
          <a:lstStyle/>
          <a:p>
            <a:r>
              <a:rPr lang="de-DE"/>
              <a:t>Dr. Peter Hundertmark - phu.speyer@gmail.com - www.geistlich.net</a:t>
            </a:r>
            <a:endParaRPr lang="de-DE" dirty="0"/>
          </a:p>
        </p:txBody>
      </p:sp>
      <p:sp>
        <p:nvSpPr>
          <p:cNvPr id="9" name="Foliennummernplatzhalter 8">
            <a:extLst>
              <a:ext uri="{FF2B5EF4-FFF2-40B4-BE49-F238E27FC236}">
                <a16:creationId xmlns:a16="http://schemas.microsoft.com/office/drawing/2014/main" id="{BF768C8B-8E3F-4238-9DA4-B2BD6FB91551}"/>
              </a:ext>
            </a:extLst>
          </p:cNvPr>
          <p:cNvSpPr>
            <a:spLocks noGrp="1"/>
          </p:cNvSpPr>
          <p:nvPr>
            <p:ph type="sldNum" sz="quarter" idx="12"/>
          </p:nvPr>
        </p:nvSpPr>
        <p:spPr/>
        <p:txBody>
          <a:bodyPr/>
          <a:lstStyle/>
          <a:p>
            <a:fld id="{BB730A2A-26AE-4AA5-ABFC-09AE780D0442}" type="slidenum">
              <a:rPr lang="de-DE" smtClean="0"/>
              <a:t>‹Nr.›</a:t>
            </a:fld>
            <a:endParaRPr lang="de-DE" dirty="0"/>
          </a:p>
        </p:txBody>
      </p:sp>
    </p:spTree>
    <p:extLst>
      <p:ext uri="{BB962C8B-B14F-4D97-AF65-F5344CB8AC3E}">
        <p14:creationId xmlns:p14="http://schemas.microsoft.com/office/powerpoint/2010/main" val="3007598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090547-17D7-4D1B-B63C-4B0F19BC7C49}"/>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4EE1CB30-4D5F-4215-9265-501C49309B8B}"/>
              </a:ext>
            </a:extLst>
          </p:cNvPr>
          <p:cNvSpPr>
            <a:spLocks noGrp="1"/>
          </p:cNvSpPr>
          <p:nvPr>
            <p:ph type="dt" sz="half" idx="10"/>
          </p:nvPr>
        </p:nvSpPr>
        <p:spPr/>
        <p:txBody>
          <a:bodyPr/>
          <a:lstStyle/>
          <a:p>
            <a:fld id="{21000ECF-A7A6-4C9D-A488-AC6E4B442AE3}" type="datetime1">
              <a:rPr lang="de-DE" smtClean="0"/>
              <a:t>09.12.2024</a:t>
            </a:fld>
            <a:endParaRPr lang="de-DE" dirty="0"/>
          </a:p>
        </p:txBody>
      </p:sp>
      <p:sp>
        <p:nvSpPr>
          <p:cNvPr id="4" name="Fußzeilenplatzhalter 3">
            <a:extLst>
              <a:ext uri="{FF2B5EF4-FFF2-40B4-BE49-F238E27FC236}">
                <a16:creationId xmlns:a16="http://schemas.microsoft.com/office/drawing/2014/main" id="{0CB3F32E-7409-4FC6-83A8-A131A25276EA}"/>
              </a:ext>
            </a:extLst>
          </p:cNvPr>
          <p:cNvSpPr>
            <a:spLocks noGrp="1"/>
          </p:cNvSpPr>
          <p:nvPr>
            <p:ph type="ftr" sz="quarter" idx="11"/>
          </p:nvPr>
        </p:nvSpPr>
        <p:spPr/>
        <p:txBody>
          <a:bodyPr/>
          <a:lstStyle/>
          <a:p>
            <a:r>
              <a:rPr lang="de-DE"/>
              <a:t>Dr. Peter Hundertmark - phu.speyer@gmail.com - www.geistlich.net</a:t>
            </a:r>
            <a:endParaRPr lang="de-DE" dirty="0"/>
          </a:p>
        </p:txBody>
      </p:sp>
      <p:sp>
        <p:nvSpPr>
          <p:cNvPr id="5" name="Foliennummernplatzhalter 4">
            <a:extLst>
              <a:ext uri="{FF2B5EF4-FFF2-40B4-BE49-F238E27FC236}">
                <a16:creationId xmlns:a16="http://schemas.microsoft.com/office/drawing/2014/main" id="{AF916C35-E2A9-4F98-9EC9-0E6B4D88B916}"/>
              </a:ext>
            </a:extLst>
          </p:cNvPr>
          <p:cNvSpPr>
            <a:spLocks noGrp="1"/>
          </p:cNvSpPr>
          <p:nvPr>
            <p:ph type="sldNum" sz="quarter" idx="12"/>
          </p:nvPr>
        </p:nvSpPr>
        <p:spPr/>
        <p:txBody>
          <a:bodyPr/>
          <a:lstStyle/>
          <a:p>
            <a:fld id="{BB730A2A-26AE-4AA5-ABFC-09AE780D0442}" type="slidenum">
              <a:rPr lang="de-DE" smtClean="0"/>
              <a:t>‹Nr.›</a:t>
            </a:fld>
            <a:endParaRPr lang="de-DE" dirty="0"/>
          </a:p>
        </p:txBody>
      </p:sp>
    </p:spTree>
    <p:extLst>
      <p:ext uri="{BB962C8B-B14F-4D97-AF65-F5344CB8AC3E}">
        <p14:creationId xmlns:p14="http://schemas.microsoft.com/office/powerpoint/2010/main" val="299057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6AA79783-684A-4C94-9BB1-6873A5E8F0E8}"/>
              </a:ext>
            </a:extLst>
          </p:cNvPr>
          <p:cNvSpPr>
            <a:spLocks noGrp="1"/>
          </p:cNvSpPr>
          <p:nvPr>
            <p:ph type="dt" sz="half" idx="10"/>
          </p:nvPr>
        </p:nvSpPr>
        <p:spPr/>
        <p:txBody>
          <a:bodyPr/>
          <a:lstStyle/>
          <a:p>
            <a:fld id="{6E17B26E-FB6B-4307-9C8D-C4A50304C43E}" type="datetime1">
              <a:rPr lang="de-DE" smtClean="0"/>
              <a:t>09.12.2024</a:t>
            </a:fld>
            <a:endParaRPr lang="de-DE" dirty="0"/>
          </a:p>
        </p:txBody>
      </p:sp>
      <p:sp>
        <p:nvSpPr>
          <p:cNvPr id="3" name="Fußzeilenplatzhalter 2">
            <a:extLst>
              <a:ext uri="{FF2B5EF4-FFF2-40B4-BE49-F238E27FC236}">
                <a16:creationId xmlns:a16="http://schemas.microsoft.com/office/drawing/2014/main" id="{99308059-AE2F-4559-B055-6529837F73FF}"/>
              </a:ext>
            </a:extLst>
          </p:cNvPr>
          <p:cNvSpPr>
            <a:spLocks noGrp="1"/>
          </p:cNvSpPr>
          <p:nvPr>
            <p:ph type="ftr" sz="quarter" idx="11"/>
          </p:nvPr>
        </p:nvSpPr>
        <p:spPr/>
        <p:txBody>
          <a:bodyPr/>
          <a:lstStyle/>
          <a:p>
            <a:r>
              <a:rPr lang="de-DE"/>
              <a:t>Dr. Peter Hundertmark - phu.speyer@gmail.com - www.geistlich.net</a:t>
            </a:r>
            <a:endParaRPr lang="de-DE" dirty="0"/>
          </a:p>
        </p:txBody>
      </p:sp>
      <p:sp>
        <p:nvSpPr>
          <p:cNvPr id="4" name="Foliennummernplatzhalter 3">
            <a:extLst>
              <a:ext uri="{FF2B5EF4-FFF2-40B4-BE49-F238E27FC236}">
                <a16:creationId xmlns:a16="http://schemas.microsoft.com/office/drawing/2014/main" id="{438FEA04-9769-4F4B-8AC7-EEA84F634FD4}"/>
              </a:ext>
            </a:extLst>
          </p:cNvPr>
          <p:cNvSpPr>
            <a:spLocks noGrp="1"/>
          </p:cNvSpPr>
          <p:nvPr>
            <p:ph type="sldNum" sz="quarter" idx="12"/>
          </p:nvPr>
        </p:nvSpPr>
        <p:spPr/>
        <p:txBody>
          <a:bodyPr/>
          <a:lstStyle/>
          <a:p>
            <a:fld id="{BB730A2A-26AE-4AA5-ABFC-09AE780D0442}" type="slidenum">
              <a:rPr lang="de-DE" smtClean="0"/>
              <a:t>‹Nr.›</a:t>
            </a:fld>
            <a:endParaRPr lang="de-DE" dirty="0"/>
          </a:p>
        </p:txBody>
      </p:sp>
    </p:spTree>
    <p:extLst>
      <p:ext uri="{BB962C8B-B14F-4D97-AF65-F5344CB8AC3E}">
        <p14:creationId xmlns:p14="http://schemas.microsoft.com/office/powerpoint/2010/main" val="2447213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CE6EE6-45C9-4B61-B324-3387C3E38C0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394C823C-2C36-4C2A-9129-8C5BB1EB4B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B79C4D6C-D321-4FC6-9040-E9A73C98A4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4FB980F-0C4E-4D76-8CAD-5358C68AAA3D}"/>
              </a:ext>
            </a:extLst>
          </p:cNvPr>
          <p:cNvSpPr>
            <a:spLocks noGrp="1"/>
          </p:cNvSpPr>
          <p:nvPr>
            <p:ph type="dt" sz="half" idx="10"/>
          </p:nvPr>
        </p:nvSpPr>
        <p:spPr/>
        <p:txBody>
          <a:bodyPr/>
          <a:lstStyle/>
          <a:p>
            <a:fld id="{68798165-80A2-4990-938F-887CD13061F9}" type="datetime1">
              <a:rPr lang="de-DE" smtClean="0"/>
              <a:t>09.12.2024</a:t>
            </a:fld>
            <a:endParaRPr lang="de-DE" dirty="0"/>
          </a:p>
        </p:txBody>
      </p:sp>
      <p:sp>
        <p:nvSpPr>
          <p:cNvPr id="6" name="Fußzeilenplatzhalter 5">
            <a:extLst>
              <a:ext uri="{FF2B5EF4-FFF2-40B4-BE49-F238E27FC236}">
                <a16:creationId xmlns:a16="http://schemas.microsoft.com/office/drawing/2014/main" id="{6E809B97-2930-4A70-A933-D8B9CC1E853C}"/>
              </a:ext>
            </a:extLst>
          </p:cNvPr>
          <p:cNvSpPr>
            <a:spLocks noGrp="1"/>
          </p:cNvSpPr>
          <p:nvPr>
            <p:ph type="ftr" sz="quarter" idx="11"/>
          </p:nvPr>
        </p:nvSpPr>
        <p:spPr/>
        <p:txBody>
          <a:bodyPr/>
          <a:lstStyle/>
          <a:p>
            <a:r>
              <a:rPr lang="de-DE"/>
              <a:t>Dr. Peter Hundertmark - phu.speyer@gmail.com - www.geistlich.net</a:t>
            </a:r>
            <a:endParaRPr lang="de-DE" dirty="0"/>
          </a:p>
        </p:txBody>
      </p:sp>
      <p:sp>
        <p:nvSpPr>
          <p:cNvPr id="7" name="Foliennummernplatzhalter 6">
            <a:extLst>
              <a:ext uri="{FF2B5EF4-FFF2-40B4-BE49-F238E27FC236}">
                <a16:creationId xmlns:a16="http://schemas.microsoft.com/office/drawing/2014/main" id="{B247C6A7-4886-41F5-9E8B-36E64D74744E}"/>
              </a:ext>
            </a:extLst>
          </p:cNvPr>
          <p:cNvSpPr>
            <a:spLocks noGrp="1"/>
          </p:cNvSpPr>
          <p:nvPr>
            <p:ph type="sldNum" sz="quarter" idx="12"/>
          </p:nvPr>
        </p:nvSpPr>
        <p:spPr/>
        <p:txBody>
          <a:bodyPr/>
          <a:lstStyle/>
          <a:p>
            <a:fld id="{BB730A2A-26AE-4AA5-ABFC-09AE780D0442}" type="slidenum">
              <a:rPr lang="de-DE" smtClean="0"/>
              <a:t>‹Nr.›</a:t>
            </a:fld>
            <a:endParaRPr lang="de-DE" dirty="0"/>
          </a:p>
        </p:txBody>
      </p:sp>
    </p:spTree>
    <p:extLst>
      <p:ext uri="{BB962C8B-B14F-4D97-AF65-F5344CB8AC3E}">
        <p14:creationId xmlns:p14="http://schemas.microsoft.com/office/powerpoint/2010/main" val="3778613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B09B82-12AF-479B-9E9D-801EF05A3CF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E478919E-C6ED-49B5-AA2D-8CDCAA277B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a:extLst>
              <a:ext uri="{FF2B5EF4-FFF2-40B4-BE49-F238E27FC236}">
                <a16:creationId xmlns:a16="http://schemas.microsoft.com/office/drawing/2014/main" id="{A8FAF52A-1C4F-47E7-9313-1881D5AB46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E1B7B3CB-FBF0-41F5-91FE-A63BCF8F5720}"/>
              </a:ext>
            </a:extLst>
          </p:cNvPr>
          <p:cNvSpPr>
            <a:spLocks noGrp="1"/>
          </p:cNvSpPr>
          <p:nvPr>
            <p:ph type="dt" sz="half" idx="10"/>
          </p:nvPr>
        </p:nvSpPr>
        <p:spPr/>
        <p:txBody>
          <a:bodyPr/>
          <a:lstStyle/>
          <a:p>
            <a:fld id="{4FD82995-C0AB-4BA4-B613-973504CE7634}" type="datetime1">
              <a:rPr lang="de-DE" smtClean="0"/>
              <a:t>09.12.2024</a:t>
            </a:fld>
            <a:endParaRPr lang="de-DE" dirty="0"/>
          </a:p>
        </p:txBody>
      </p:sp>
      <p:sp>
        <p:nvSpPr>
          <p:cNvPr id="6" name="Fußzeilenplatzhalter 5">
            <a:extLst>
              <a:ext uri="{FF2B5EF4-FFF2-40B4-BE49-F238E27FC236}">
                <a16:creationId xmlns:a16="http://schemas.microsoft.com/office/drawing/2014/main" id="{5423ADC4-ED0C-4237-909C-B4D0A956D6AD}"/>
              </a:ext>
            </a:extLst>
          </p:cNvPr>
          <p:cNvSpPr>
            <a:spLocks noGrp="1"/>
          </p:cNvSpPr>
          <p:nvPr>
            <p:ph type="ftr" sz="quarter" idx="11"/>
          </p:nvPr>
        </p:nvSpPr>
        <p:spPr/>
        <p:txBody>
          <a:bodyPr/>
          <a:lstStyle/>
          <a:p>
            <a:r>
              <a:rPr lang="de-DE"/>
              <a:t>Dr. Peter Hundertmark - phu.speyer@gmail.com - www.geistlich.net</a:t>
            </a:r>
            <a:endParaRPr lang="de-DE" dirty="0"/>
          </a:p>
        </p:txBody>
      </p:sp>
      <p:sp>
        <p:nvSpPr>
          <p:cNvPr id="7" name="Foliennummernplatzhalter 6">
            <a:extLst>
              <a:ext uri="{FF2B5EF4-FFF2-40B4-BE49-F238E27FC236}">
                <a16:creationId xmlns:a16="http://schemas.microsoft.com/office/drawing/2014/main" id="{F1F6E01C-B290-4C71-8156-A53EE4152A62}"/>
              </a:ext>
            </a:extLst>
          </p:cNvPr>
          <p:cNvSpPr>
            <a:spLocks noGrp="1"/>
          </p:cNvSpPr>
          <p:nvPr>
            <p:ph type="sldNum" sz="quarter" idx="12"/>
          </p:nvPr>
        </p:nvSpPr>
        <p:spPr/>
        <p:txBody>
          <a:bodyPr/>
          <a:lstStyle/>
          <a:p>
            <a:fld id="{BB730A2A-26AE-4AA5-ABFC-09AE780D0442}" type="slidenum">
              <a:rPr lang="de-DE" smtClean="0"/>
              <a:t>‹Nr.›</a:t>
            </a:fld>
            <a:endParaRPr lang="de-DE" dirty="0"/>
          </a:p>
        </p:txBody>
      </p:sp>
    </p:spTree>
    <p:extLst>
      <p:ext uri="{BB962C8B-B14F-4D97-AF65-F5344CB8AC3E}">
        <p14:creationId xmlns:p14="http://schemas.microsoft.com/office/powerpoint/2010/main" val="2460668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D79DA28F-1D4E-4365-90F7-B72FA0D353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D2FC4D68-16C1-4926-A1CD-98294D259C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F9A13BA-B5AB-45A3-AD95-659602136F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DF6984-C125-4E91-BC11-C1AD3C79730E}" type="datetime1">
              <a:rPr lang="de-DE" smtClean="0"/>
              <a:t>09.12.2024</a:t>
            </a:fld>
            <a:endParaRPr lang="de-DE" dirty="0"/>
          </a:p>
        </p:txBody>
      </p:sp>
      <p:sp>
        <p:nvSpPr>
          <p:cNvPr id="5" name="Fußzeilenplatzhalter 4">
            <a:extLst>
              <a:ext uri="{FF2B5EF4-FFF2-40B4-BE49-F238E27FC236}">
                <a16:creationId xmlns:a16="http://schemas.microsoft.com/office/drawing/2014/main" id="{4C7B9794-3E99-4220-BA05-0C2E7AD974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t>Dr. Peter Hundertmark - phu.speyer@gmail.com - www.geistlich.net</a:t>
            </a:r>
            <a:endParaRPr lang="de-DE" dirty="0"/>
          </a:p>
        </p:txBody>
      </p:sp>
      <p:sp>
        <p:nvSpPr>
          <p:cNvPr id="6" name="Foliennummernplatzhalter 5">
            <a:extLst>
              <a:ext uri="{FF2B5EF4-FFF2-40B4-BE49-F238E27FC236}">
                <a16:creationId xmlns:a16="http://schemas.microsoft.com/office/drawing/2014/main" id="{06DD826A-30CB-4F84-A7DF-FC300B3246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730A2A-26AE-4AA5-ABFC-09AE780D0442}" type="slidenum">
              <a:rPr lang="de-DE" smtClean="0"/>
              <a:t>‹Nr.›</a:t>
            </a:fld>
            <a:endParaRPr lang="de-DE" dirty="0"/>
          </a:p>
        </p:txBody>
      </p:sp>
    </p:spTree>
    <p:extLst>
      <p:ext uri="{BB962C8B-B14F-4D97-AF65-F5344CB8AC3E}">
        <p14:creationId xmlns:p14="http://schemas.microsoft.com/office/powerpoint/2010/main" val="2309099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eter.Hundertmark@bistum-speyer.de"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mailto:peter.Hundertmark@bistum-speyer.de"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mailto:peter.Hundertmark@bistum-speyer.d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peter.Hundertmark@bistum-speyer.de"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mailto:peter.Hundertmark@bistum-speyer.d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peter.Hundertmark@bistum-speyer.d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peter.Hundertmark@bistum-speyer.d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peter.Hundertmark@bistum-speyer.d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peter.Hundertmark@bistum-speyer.d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mailto:peter.Hundertmark@bistum-speyer.de"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mailto:peter.Hundertmark@bistum-speyer.d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peter.Hundertmark@bistum-speyer.d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peter.Hundertmark@bistum-speyer.d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peter.Hundertmark@bistum-speyer.d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peter.Hundertmark@bistum-speyer.d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peter.Hundertmark@bistum-speyer.d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peter.Hundertmark@bistum-speyer.d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peter.Hundertmark@bistum-speyer.d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mailto:peter.Hundertmark@bistum-speyer.d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peter.Hundertmark@bistum-speyer.d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peter.Hundertmark@bistum-speyer.d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peter.Hundertmark@bistum-speyer.d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mailto:peter.Hundertmark@bistum-speyer.d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peter.Hundertmark@bistum-speyer.de"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mailto:peter.Hundertmark@bistum-speyer.d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93898FF-D987-4B0E-BFB4-85F5EB356D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EB84055-029C-4E86-8844-D05D96C024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8A2842C0-6210-4FDB-B1FF-C14C927377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15" name="Rectangle 14">
            <a:extLst>
              <a:ext uri="{FF2B5EF4-FFF2-40B4-BE49-F238E27FC236}">
                <a16:creationId xmlns:a16="http://schemas.microsoft.com/office/drawing/2014/main" id="{799037F2-4CAF-446B-90DB-1480B247AA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7128589C-AF3D-49CF-BD92-C1D1D2F538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5844" y="1110000"/>
            <a:ext cx="10195740" cy="4629235"/>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2" name="Titel 1">
            <a:extLst>
              <a:ext uri="{FF2B5EF4-FFF2-40B4-BE49-F238E27FC236}">
                <a16:creationId xmlns:a16="http://schemas.microsoft.com/office/drawing/2014/main" id="{7CA4C879-203E-27C2-63F8-B3A51F2B5B7E}"/>
              </a:ext>
            </a:extLst>
          </p:cNvPr>
          <p:cNvSpPr>
            <a:spLocks noGrp="1"/>
          </p:cNvSpPr>
          <p:nvPr>
            <p:ph type="ctrTitle"/>
          </p:nvPr>
        </p:nvSpPr>
        <p:spPr>
          <a:xfrm>
            <a:off x="1991485" y="1600200"/>
            <a:ext cx="8201552" cy="2295748"/>
          </a:xfrm>
        </p:spPr>
        <p:txBody>
          <a:bodyPr anchor="b">
            <a:normAutofit/>
          </a:bodyPr>
          <a:lstStyle/>
          <a:p>
            <a:r>
              <a:rPr lang="de-DE" sz="4800" b="1" dirty="0"/>
              <a:t>Missbrauch geistlicher Autorität</a:t>
            </a:r>
          </a:p>
        </p:txBody>
      </p:sp>
      <p:sp>
        <p:nvSpPr>
          <p:cNvPr id="4" name="Foliennummernplatzhalter 3">
            <a:extLst>
              <a:ext uri="{FF2B5EF4-FFF2-40B4-BE49-F238E27FC236}">
                <a16:creationId xmlns:a16="http://schemas.microsoft.com/office/drawing/2014/main" id="{3DC5AD2C-A9C4-F0D3-5A09-7FD868645AA0}"/>
              </a:ext>
            </a:extLst>
          </p:cNvPr>
          <p:cNvSpPr>
            <a:spLocks noGrp="1"/>
          </p:cNvSpPr>
          <p:nvPr>
            <p:ph type="sldNum" sz="quarter" idx="12"/>
          </p:nvPr>
        </p:nvSpPr>
        <p:spPr>
          <a:xfrm>
            <a:off x="11718297" y="17978"/>
            <a:ext cx="470655" cy="475488"/>
          </a:xfrm>
        </p:spPr>
        <p:txBody>
          <a:bodyPr>
            <a:normAutofit/>
          </a:bodyPr>
          <a:lstStyle/>
          <a:p>
            <a:pPr algn="ctr">
              <a:spcAft>
                <a:spcPts val="600"/>
              </a:spcAft>
            </a:pPr>
            <a:fld id="{BB730A2A-26AE-4AA5-ABFC-09AE780D0442}" type="slidenum">
              <a:rPr lang="de-DE" sz="900">
                <a:solidFill>
                  <a:schemeClr val="tx1">
                    <a:alpha val="70000"/>
                  </a:schemeClr>
                </a:solidFill>
              </a:rPr>
              <a:pPr algn="ctr">
                <a:spcAft>
                  <a:spcPts val="600"/>
                </a:spcAft>
              </a:pPr>
              <a:t>1</a:t>
            </a:fld>
            <a:endParaRPr lang="de-DE" sz="900">
              <a:solidFill>
                <a:schemeClr val="tx1">
                  <a:alpha val="70000"/>
                </a:schemeClr>
              </a:solidFill>
            </a:endParaRPr>
          </a:p>
        </p:txBody>
      </p:sp>
      <p:sp>
        <p:nvSpPr>
          <p:cNvPr id="3" name="Fußzeilenplatzhalter 1">
            <a:extLst>
              <a:ext uri="{FF2B5EF4-FFF2-40B4-BE49-F238E27FC236}">
                <a16:creationId xmlns:a16="http://schemas.microsoft.com/office/drawing/2014/main" id="{3ECCDDE7-5578-BC8F-81AB-6162CA2711E2}"/>
              </a:ext>
            </a:extLst>
          </p:cNvPr>
          <p:cNvSpPr>
            <a:spLocks noGrp="1"/>
          </p:cNvSpPr>
          <p:nvPr>
            <p:ph type="ftr" sz="quarter" idx="11"/>
          </p:nvPr>
        </p:nvSpPr>
        <p:spPr>
          <a:xfrm>
            <a:off x="2899330" y="6273384"/>
            <a:ext cx="6388768" cy="365125"/>
          </a:xfrm>
          <a:solidFill>
            <a:schemeClr val="bg1"/>
          </a:solidFill>
        </p:spPr>
        <p:txBody>
          <a:bodyPr vert="horz" lIns="91440" tIns="45720" rIns="91440" bIns="45720" rtlCol="0" anchor="ctr">
            <a:normAutofit/>
          </a:bodyPr>
          <a:lstStyle/>
          <a:p>
            <a:pPr>
              <a:spcAft>
                <a:spcPts val="600"/>
              </a:spcAft>
            </a:pPr>
            <a:r>
              <a:rPr lang="en-US" b="1" kern="1200" dirty="0">
                <a:solidFill>
                  <a:schemeClr val="tx1">
                    <a:alpha val="70000"/>
                  </a:schemeClr>
                </a:solidFill>
                <a:latin typeface="+mn-lt"/>
                <a:ea typeface="+mn-ea"/>
                <a:cs typeface="+mn-cs"/>
              </a:rPr>
              <a:t>Dr. Peter Hundertmark – </a:t>
            </a:r>
            <a:r>
              <a:rPr lang="en-US" b="1" kern="1200" dirty="0">
                <a:solidFill>
                  <a:schemeClr val="tx1">
                    <a:alpha val="70000"/>
                  </a:schemeClr>
                </a:solidFill>
                <a:latin typeface="+mn-lt"/>
                <a:ea typeface="+mn-ea"/>
                <a:cs typeface="+mn-cs"/>
                <a:hlinkClick r:id="rId3"/>
              </a:rPr>
              <a:t>peter.Hundertmark@bistum-speyer.de</a:t>
            </a:r>
            <a:r>
              <a:rPr lang="en-US" b="1" kern="1200" dirty="0">
                <a:solidFill>
                  <a:schemeClr val="tx1">
                    <a:alpha val="70000"/>
                  </a:schemeClr>
                </a:solidFill>
                <a:latin typeface="+mn-lt"/>
                <a:ea typeface="+mn-ea"/>
                <a:cs typeface="+mn-cs"/>
              </a:rPr>
              <a:t> - www.geistlich.net</a:t>
            </a:r>
          </a:p>
        </p:txBody>
      </p:sp>
    </p:spTree>
    <p:extLst>
      <p:ext uri="{BB962C8B-B14F-4D97-AF65-F5344CB8AC3E}">
        <p14:creationId xmlns:p14="http://schemas.microsoft.com/office/powerpoint/2010/main" val="2732822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llipse 6">
            <a:extLst>
              <a:ext uri="{FF2B5EF4-FFF2-40B4-BE49-F238E27FC236}">
                <a16:creationId xmlns:a16="http://schemas.microsoft.com/office/drawing/2014/main" id="{DC54A603-FD7C-3A87-91C1-C6AE13009F2E}"/>
              </a:ext>
            </a:extLst>
          </p:cNvPr>
          <p:cNvSpPr/>
          <p:nvPr/>
        </p:nvSpPr>
        <p:spPr>
          <a:xfrm>
            <a:off x="9615215" y="5293359"/>
            <a:ext cx="436879" cy="416560"/>
          </a:xfrm>
          <a:prstGeom prst="ellipse">
            <a:avLst/>
          </a:prstGeom>
          <a:solidFill>
            <a:srgbClr val="00B050"/>
          </a:solid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Pfeil: nach rechts 1">
            <a:extLst>
              <a:ext uri="{FF2B5EF4-FFF2-40B4-BE49-F238E27FC236}">
                <a16:creationId xmlns:a16="http://schemas.microsoft.com/office/drawing/2014/main" id="{EAA76239-D4C2-087D-5CFF-1E281782474A}"/>
              </a:ext>
            </a:extLst>
          </p:cNvPr>
          <p:cNvSpPr/>
          <p:nvPr/>
        </p:nvSpPr>
        <p:spPr>
          <a:xfrm>
            <a:off x="1005840" y="3820160"/>
            <a:ext cx="1544320" cy="77216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Pfeil: nach rechts 2">
            <a:extLst>
              <a:ext uri="{FF2B5EF4-FFF2-40B4-BE49-F238E27FC236}">
                <a16:creationId xmlns:a16="http://schemas.microsoft.com/office/drawing/2014/main" id="{1AF74A9D-4FF0-DC3A-8625-6002A5CA9DEB}"/>
              </a:ext>
            </a:extLst>
          </p:cNvPr>
          <p:cNvSpPr/>
          <p:nvPr/>
        </p:nvSpPr>
        <p:spPr>
          <a:xfrm rot="10800000">
            <a:off x="2854960" y="3820160"/>
            <a:ext cx="1544320" cy="772160"/>
          </a:xfrm>
          <a:prstGeom prst="rightArrow">
            <a:avLst/>
          </a:prstGeom>
          <a:solidFill>
            <a:srgbClr val="00B050"/>
          </a:solid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Gleichschenkliges Dreieck 5">
            <a:extLst>
              <a:ext uri="{FF2B5EF4-FFF2-40B4-BE49-F238E27FC236}">
                <a16:creationId xmlns:a16="http://schemas.microsoft.com/office/drawing/2014/main" id="{9AFEC369-77F2-DF0C-DA20-343BB70B615F}"/>
              </a:ext>
            </a:extLst>
          </p:cNvPr>
          <p:cNvSpPr/>
          <p:nvPr/>
        </p:nvSpPr>
        <p:spPr>
          <a:xfrm rot="1890957">
            <a:off x="5949871" y="1375670"/>
            <a:ext cx="5049274" cy="3029699"/>
          </a:xfrm>
          <a:custGeom>
            <a:avLst/>
            <a:gdLst>
              <a:gd name="connsiteX0" fmla="*/ 0 w 4287173"/>
              <a:gd name="connsiteY0" fmla="*/ 2603161 h 2603161"/>
              <a:gd name="connsiteX1" fmla="*/ 2143587 w 4287173"/>
              <a:gd name="connsiteY1" fmla="*/ 0 h 2603161"/>
              <a:gd name="connsiteX2" fmla="*/ 4287173 w 4287173"/>
              <a:gd name="connsiteY2" fmla="*/ 2603161 h 2603161"/>
              <a:gd name="connsiteX3" fmla="*/ 0 w 4287173"/>
              <a:gd name="connsiteY3" fmla="*/ 2603161 h 2603161"/>
              <a:gd name="connsiteX0" fmla="*/ 0 w 5049274"/>
              <a:gd name="connsiteY0" fmla="*/ 2603161 h 3029699"/>
              <a:gd name="connsiteX1" fmla="*/ 2143587 w 5049274"/>
              <a:gd name="connsiteY1" fmla="*/ 0 h 3029699"/>
              <a:gd name="connsiteX2" fmla="*/ 5049274 w 5049274"/>
              <a:gd name="connsiteY2" fmla="*/ 3029699 h 3029699"/>
              <a:gd name="connsiteX3" fmla="*/ 0 w 5049274"/>
              <a:gd name="connsiteY3" fmla="*/ 2603161 h 3029699"/>
            </a:gdLst>
            <a:ahLst/>
            <a:cxnLst>
              <a:cxn ang="0">
                <a:pos x="connsiteX0" y="connsiteY0"/>
              </a:cxn>
              <a:cxn ang="0">
                <a:pos x="connsiteX1" y="connsiteY1"/>
              </a:cxn>
              <a:cxn ang="0">
                <a:pos x="connsiteX2" y="connsiteY2"/>
              </a:cxn>
              <a:cxn ang="0">
                <a:pos x="connsiteX3" y="connsiteY3"/>
              </a:cxn>
            </a:cxnLst>
            <a:rect l="l" t="t" r="r" b="b"/>
            <a:pathLst>
              <a:path w="5049274" h="3029699">
                <a:moveTo>
                  <a:pt x="0" y="2603161"/>
                </a:moveTo>
                <a:lnTo>
                  <a:pt x="2143587" y="0"/>
                </a:lnTo>
                <a:lnTo>
                  <a:pt x="5049274" y="3029699"/>
                </a:lnTo>
                <a:lnTo>
                  <a:pt x="0" y="2603161"/>
                </a:lnTo>
                <a:close/>
              </a:path>
            </a:pathLst>
          </a:cu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extfeld 7">
            <a:extLst>
              <a:ext uri="{FF2B5EF4-FFF2-40B4-BE49-F238E27FC236}">
                <a16:creationId xmlns:a16="http://schemas.microsoft.com/office/drawing/2014/main" id="{70A76525-8651-B13D-5F14-148F5CDB7476}"/>
              </a:ext>
            </a:extLst>
          </p:cNvPr>
          <p:cNvSpPr txBox="1"/>
          <p:nvPr/>
        </p:nvSpPr>
        <p:spPr>
          <a:xfrm>
            <a:off x="2072640" y="2661919"/>
            <a:ext cx="1178464" cy="461665"/>
          </a:xfrm>
          <a:prstGeom prst="rect">
            <a:avLst/>
          </a:prstGeom>
          <a:noFill/>
        </p:spPr>
        <p:txBody>
          <a:bodyPr wrap="none" rtlCol="0">
            <a:spAutoFit/>
          </a:bodyPr>
          <a:lstStyle/>
          <a:p>
            <a:pPr algn="ctr"/>
            <a:r>
              <a:rPr lang="de-DE" sz="2400" b="1" dirty="0"/>
              <a:t>Konflikt</a:t>
            </a:r>
          </a:p>
        </p:txBody>
      </p:sp>
      <p:sp>
        <p:nvSpPr>
          <p:cNvPr id="9" name="Textfeld 8">
            <a:extLst>
              <a:ext uri="{FF2B5EF4-FFF2-40B4-BE49-F238E27FC236}">
                <a16:creationId xmlns:a16="http://schemas.microsoft.com/office/drawing/2014/main" id="{5BEFF14B-4768-6DD3-8335-2668DE28A59A}"/>
              </a:ext>
            </a:extLst>
          </p:cNvPr>
          <p:cNvSpPr txBox="1"/>
          <p:nvPr/>
        </p:nvSpPr>
        <p:spPr>
          <a:xfrm>
            <a:off x="6443534" y="995680"/>
            <a:ext cx="1336841" cy="461665"/>
          </a:xfrm>
          <a:prstGeom prst="rect">
            <a:avLst/>
          </a:prstGeom>
          <a:noFill/>
        </p:spPr>
        <p:txBody>
          <a:bodyPr wrap="none" rtlCol="0">
            <a:spAutoFit/>
          </a:bodyPr>
          <a:lstStyle/>
          <a:p>
            <a:pPr algn="ctr"/>
            <a:r>
              <a:rPr lang="de-DE" sz="2400" b="1" dirty="0"/>
              <a:t>Übergriff</a:t>
            </a:r>
          </a:p>
        </p:txBody>
      </p:sp>
      <p:sp>
        <p:nvSpPr>
          <p:cNvPr id="5" name="Foliennummernplatzhalter 4">
            <a:extLst>
              <a:ext uri="{FF2B5EF4-FFF2-40B4-BE49-F238E27FC236}">
                <a16:creationId xmlns:a16="http://schemas.microsoft.com/office/drawing/2014/main" id="{73810E8B-8A80-DA41-6BFC-79F20E988F7D}"/>
              </a:ext>
            </a:extLst>
          </p:cNvPr>
          <p:cNvSpPr>
            <a:spLocks noGrp="1"/>
          </p:cNvSpPr>
          <p:nvPr>
            <p:ph type="sldNum" sz="quarter" idx="12"/>
          </p:nvPr>
        </p:nvSpPr>
        <p:spPr/>
        <p:txBody>
          <a:bodyPr/>
          <a:lstStyle/>
          <a:p>
            <a:fld id="{BB730A2A-26AE-4AA5-ABFC-09AE780D0442}" type="slidenum">
              <a:rPr lang="de-DE" smtClean="0"/>
              <a:t>10</a:t>
            </a:fld>
            <a:endParaRPr lang="de-DE" dirty="0"/>
          </a:p>
        </p:txBody>
      </p:sp>
    </p:spTree>
    <p:extLst>
      <p:ext uri="{BB962C8B-B14F-4D97-AF65-F5344CB8AC3E}">
        <p14:creationId xmlns:p14="http://schemas.microsoft.com/office/powerpoint/2010/main" val="108919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animBg="1"/>
      <p:bldP spid="3" grpId="0" animBg="1"/>
      <p:bldP spid="6" grpId="0" animBg="1"/>
      <p:bldP spid="8"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7B6173-1D58-48E2-83CF-37350F315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E4CBDBB-4FBD-4B9E-BD01-054A81D43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B01A6F03-171F-40B2-8B2C-A061B89241F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15" name="Rectangle 14">
            <a:extLst>
              <a:ext uri="{FF2B5EF4-FFF2-40B4-BE49-F238E27FC236}">
                <a16:creationId xmlns:a16="http://schemas.microsoft.com/office/drawing/2014/main" id="{72C4834C-B602-4125-8264-BD0D55A588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53172EE5-132F-4DD4-8855-4DBBD9C346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5844" y="1110000"/>
            <a:ext cx="10195740" cy="4629235"/>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4" name="Foliennummernplatzhalter 3">
            <a:extLst>
              <a:ext uri="{FF2B5EF4-FFF2-40B4-BE49-F238E27FC236}">
                <a16:creationId xmlns:a16="http://schemas.microsoft.com/office/drawing/2014/main" id="{F06636AE-AB57-F0DC-08E8-C27279AF8AA3}"/>
              </a:ext>
            </a:extLst>
          </p:cNvPr>
          <p:cNvSpPr>
            <a:spLocks noGrp="1"/>
          </p:cNvSpPr>
          <p:nvPr>
            <p:ph type="sldNum" sz="quarter" idx="12"/>
          </p:nvPr>
        </p:nvSpPr>
        <p:spPr>
          <a:xfrm>
            <a:off x="11722608" y="18288"/>
            <a:ext cx="475488" cy="475488"/>
          </a:xfrm>
        </p:spPr>
        <p:txBody>
          <a:bodyPr vert="horz" lIns="91440" tIns="45720" rIns="91440" bIns="45720" rtlCol="0" anchor="ctr">
            <a:normAutofit/>
          </a:bodyPr>
          <a:lstStyle/>
          <a:p>
            <a:pPr algn="ctr">
              <a:spcAft>
                <a:spcPts val="600"/>
              </a:spcAft>
            </a:pPr>
            <a:fld id="{BB730A2A-26AE-4AA5-ABFC-09AE780D0442}" type="slidenum">
              <a:rPr lang="en-US" sz="900">
                <a:solidFill>
                  <a:schemeClr val="tx1">
                    <a:alpha val="70000"/>
                  </a:schemeClr>
                </a:solidFill>
              </a:rPr>
              <a:pPr algn="ctr">
                <a:spcAft>
                  <a:spcPts val="600"/>
                </a:spcAft>
              </a:pPr>
              <a:t>11</a:t>
            </a:fld>
            <a:endParaRPr lang="en-US" sz="900">
              <a:solidFill>
                <a:schemeClr val="tx1">
                  <a:alpha val="70000"/>
                </a:schemeClr>
              </a:solidFill>
            </a:endParaRPr>
          </a:p>
        </p:txBody>
      </p:sp>
      <p:sp>
        <p:nvSpPr>
          <p:cNvPr id="2" name="Inhaltsplatzhalter 5">
            <a:extLst>
              <a:ext uri="{FF2B5EF4-FFF2-40B4-BE49-F238E27FC236}">
                <a16:creationId xmlns:a16="http://schemas.microsoft.com/office/drawing/2014/main" id="{9C2473C7-58C0-A6E3-7748-161D2BDAF7F5}"/>
              </a:ext>
            </a:extLst>
          </p:cNvPr>
          <p:cNvSpPr txBox="1">
            <a:spLocks/>
          </p:cNvSpPr>
          <p:nvPr/>
        </p:nvSpPr>
        <p:spPr>
          <a:xfrm>
            <a:off x="1661991" y="1219461"/>
            <a:ext cx="8863445" cy="4629235"/>
          </a:xfrm>
          <a:prstGeom prst="rect">
            <a:avLst/>
          </a:prstGeom>
        </p:spPr>
        <p:txBody>
          <a:bodyPr vert="horz" lIns="91440" tIns="45720" rIns="91440" bIns="45720" rtlCol="0" anchor="t">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4000"/>
              </a:lnSpc>
              <a:spcBef>
                <a:spcPts val="600"/>
              </a:spcBef>
              <a:spcAft>
                <a:spcPts val="1200"/>
              </a:spcAft>
              <a:buNone/>
            </a:pPr>
            <a:r>
              <a:rPr lang="en-US" sz="2000" dirty="0" err="1"/>
              <a:t>Geistlicher</a:t>
            </a:r>
            <a:r>
              <a:rPr lang="en-US" sz="2000" dirty="0"/>
              <a:t> </a:t>
            </a:r>
            <a:r>
              <a:rPr lang="en-US" sz="2000" dirty="0" err="1"/>
              <a:t>Missbrauch</a:t>
            </a:r>
            <a:r>
              <a:rPr lang="en-US" sz="2000" dirty="0"/>
              <a:t> </a:t>
            </a:r>
            <a:r>
              <a:rPr lang="en-US" sz="2000" dirty="0" err="1"/>
              <a:t>schafft</a:t>
            </a:r>
            <a:r>
              <a:rPr lang="en-US" sz="2000" dirty="0"/>
              <a:t> </a:t>
            </a:r>
            <a:r>
              <a:rPr lang="en-US" sz="2000" dirty="0" err="1"/>
              <a:t>ein</a:t>
            </a:r>
            <a:r>
              <a:rPr lang="en-US" sz="2000" dirty="0"/>
              <a:t> Klima </a:t>
            </a:r>
            <a:r>
              <a:rPr lang="en-US" sz="2000" dirty="0" err="1"/>
              <a:t>spiritueller</a:t>
            </a:r>
            <a:r>
              <a:rPr lang="en-US" sz="2000" dirty="0"/>
              <a:t> und </a:t>
            </a:r>
            <a:r>
              <a:rPr lang="en-US" sz="2000" dirty="0" err="1"/>
              <a:t>sozialer</a:t>
            </a:r>
            <a:r>
              <a:rPr lang="en-US" sz="2000" dirty="0"/>
              <a:t> Angst und </a:t>
            </a:r>
            <a:r>
              <a:rPr lang="en-US" sz="2000" dirty="0" err="1"/>
              <a:t>ermöglicht</a:t>
            </a:r>
            <a:r>
              <a:rPr lang="en-US" sz="2000" dirty="0"/>
              <a:t> </a:t>
            </a:r>
            <a:r>
              <a:rPr lang="en-US" sz="2000" dirty="0" err="1"/>
              <a:t>dadurch</a:t>
            </a:r>
            <a:r>
              <a:rPr lang="en-US" sz="2000" dirty="0"/>
              <a:t> Manipulation und </a:t>
            </a:r>
            <a:r>
              <a:rPr lang="en-US" sz="2000" dirty="0" err="1"/>
              <a:t>Gewalt</a:t>
            </a:r>
            <a:r>
              <a:rPr lang="en-US" sz="2000" dirty="0"/>
              <a:t> </a:t>
            </a:r>
            <a:r>
              <a:rPr lang="en-US" sz="2000" dirty="0" err="1"/>
              <a:t>ohne</a:t>
            </a:r>
            <a:r>
              <a:rPr lang="en-US" sz="2000" dirty="0"/>
              <a:t> </a:t>
            </a:r>
            <a:r>
              <a:rPr lang="en-US" sz="2000" dirty="0" err="1"/>
              <a:t>Gegenwehr</a:t>
            </a:r>
            <a:endParaRPr lang="en-US" sz="2000" dirty="0"/>
          </a:p>
          <a:p>
            <a:pPr marL="0" indent="0">
              <a:lnSpc>
                <a:spcPct val="114000"/>
              </a:lnSpc>
              <a:spcBef>
                <a:spcPts val="600"/>
              </a:spcBef>
              <a:spcAft>
                <a:spcPts val="1200"/>
              </a:spcAft>
              <a:buNone/>
            </a:pPr>
            <a:r>
              <a:rPr lang="en-US" sz="2000" dirty="0" err="1"/>
              <a:t>Geistlicher</a:t>
            </a:r>
            <a:r>
              <a:rPr lang="en-US" sz="2000" dirty="0"/>
              <a:t> </a:t>
            </a:r>
            <a:r>
              <a:rPr lang="en-US" sz="2000" dirty="0" err="1"/>
              <a:t>Missbrauch</a:t>
            </a:r>
            <a:r>
              <a:rPr lang="en-US" sz="2000" dirty="0"/>
              <a:t> </a:t>
            </a:r>
            <a:r>
              <a:rPr lang="en-US" sz="2000" dirty="0" err="1"/>
              <a:t>ist</a:t>
            </a:r>
            <a:r>
              <a:rPr lang="en-US" sz="2000" dirty="0"/>
              <a:t> fast </a:t>
            </a:r>
            <a:r>
              <a:rPr lang="en-US" sz="2000" dirty="0" err="1"/>
              <a:t>nie</a:t>
            </a:r>
            <a:r>
              <a:rPr lang="en-US" sz="2000" dirty="0"/>
              <a:t> </a:t>
            </a:r>
            <a:r>
              <a:rPr lang="en-US" sz="2000" dirty="0" err="1"/>
              <a:t>eine</a:t>
            </a:r>
            <a:r>
              <a:rPr lang="en-US" sz="2000" dirty="0"/>
              <a:t> </a:t>
            </a:r>
            <a:r>
              <a:rPr lang="en-US" sz="2000" dirty="0" err="1"/>
              <a:t>einzelne</a:t>
            </a:r>
            <a:r>
              <a:rPr lang="en-US" sz="2000" dirty="0"/>
              <a:t> Tat. Der </a:t>
            </a:r>
            <a:r>
              <a:rPr lang="en-US" sz="2000" dirty="0" err="1"/>
              <a:t>missbräuchliche</a:t>
            </a:r>
            <a:r>
              <a:rPr lang="en-US" sz="2000" dirty="0"/>
              <a:t> und </a:t>
            </a:r>
            <a:r>
              <a:rPr lang="en-US" sz="2000" dirty="0" err="1"/>
              <a:t>schädigende</a:t>
            </a:r>
            <a:r>
              <a:rPr lang="en-US" sz="2000" dirty="0"/>
              <a:t> </a:t>
            </a:r>
            <a:r>
              <a:rPr lang="en-US" sz="2000" dirty="0" err="1"/>
              <a:t>Charakter</a:t>
            </a:r>
            <a:r>
              <a:rPr lang="en-US" sz="2000" dirty="0"/>
              <a:t> </a:t>
            </a:r>
            <a:r>
              <a:rPr lang="en-US" sz="2000" dirty="0" err="1"/>
              <a:t>ergibt</a:t>
            </a:r>
            <a:r>
              <a:rPr lang="en-US" sz="2000" dirty="0"/>
              <a:t> </a:t>
            </a:r>
            <a:r>
              <a:rPr lang="en-US" sz="2000" dirty="0" err="1"/>
              <a:t>sich</a:t>
            </a:r>
            <a:r>
              <a:rPr lang="en-US" sz="2000" dirty="0"/>
              <a:t> erst </a:t>
            </a:r>
            <a:r>
              <a:rPr lang="en-US" sz="2000" dirty="0" err="1"/>
              <a:t>aus</a:t>
            </a:r>
            <a:r>
              <a:rPr lang="en-US" sz="2000" dirty="0"/>
              <a:t> dem </a:t>
            </a:r>
            <a:r>
              <a:rPr lang="en-US" sz="2000" dirty="0" err="1"/>
              <a:t>Zusammenwirken</a:t>
            </a:r>
            <a:r>
              <a:rPr lang="en-US" sz="2000" dirty="0"/>
              <a:t> </a:t>
            </a:r>
            <a:r>
              <a:rPr lang="en-US" sz="2000" dirty="0" err="1"/>
              <a:t>verschiedener</a:t>
            </a:r>
            <a:r>
              <a:rPr lang="en-US" sz="2000" dirty="0"/>
              <a:t> </a:t>
            </a:r>
            <a:r>
              <a:rPr lang="en-US" sz="2000" dirty="0" err="1"/>
              <a:t>Faktoren</a:t>
            </a:r>
            <a:r>
              <a:rPr lang="en-US" sz="2000" dirty="0"/>
              <a:t> und </a:t>
            </a:r>
            <a:r>
              <a:rPr lang="en-US" sz="2000" dirty="0" err="1"/>
              <a:t>Handlungen</a:t>
            </a:r>
            <a:r>
              <a:rPr lang="en-US" sz="2000" dirty="0"/>
              <a:t>. </a:t>
            </a:r>
          </a:p>
          <a:p>
            <a:pPr marL="0" indent="0">
              <a:lnSpc>
                <a:spcPct val="114000"/>
              </a:lnSpc>
              <a:spcBef>
                <a:spcPts val="600"/>
              </a:spcBef>
              <a:spcAft>
                <a:spcPts val="1200"/>
              </a:spcAft>
              <a:buNone/>
            </a:pPr>
            <a:r>
              <a:rPr lang="en-US" sz="2000" dirty="0" err="1"/>
              <a:t>Täter</a:t>
            </a:r>
            <a:r>
              <a:rPr lang="en-US" sz="2000" dirty="0"/>
              <a:t>*</a:t>
            </a:r>
            <a:r>
              <a:rPr lang="en-US" sz="2000" dirty="0" err="1"/>
              <a:t>innen</a:t>
            </a:r>
            <a:r>
              <a:rPr lang="en-US" sz="2000" dirty="0"/>
              <a:t> </a:t>
            </a:r>
            <a:r>
              <a:rPr lang="en-US" sz="2000" dirty="0" err="1"/>
              <a:t>nutzen</a:t>
            </a:r>
            <a:r>
              <a:rPr lang="en-US" sz="2000" dirty="0"/>
              <a:t> </a:t>
            </a:r>
            <a:r>
              <a:rPr lang="en-US" sz="2000" dirty="0" err="1"/>
              <a:t>klerikale</a:t>
            </a:r>
            <a:r>
              <a:rPr lang="en-US" sz="2000" dirty="0"/>
              <a:t> </a:t>
            </a:r>
            <a:r>
              <a:rPr lang="en-US" sz="2000" dirty="0" err="1"/>
              <a:t>oder</a:t>
            </a:r>
            <a:r>
              <a:rPr lang="en-US" sz="2000" dirty="0"/>
              <a:t> </a:t>
            </a:r>
            <a:r>
              <a:rPr lang="en-US" sz="2000" dirty="0" err="1"/>
              <a:t>charismatische</a:t>
            </a:r>
            <a:r>
              <a:rPr lang="en-US" sz="2000" dirty="0"/>
              <a:t> </a:t>
            </a:r>
            <a:r>
              <a:rPr lang="en-US" sz="2000" dirty="0" err="1"/>
              <a:t>Autorität</a:t>
            </a:r>
            <a:r>
              <a:rPr lang="en-US" sz="2000" dirty="0"/>
              <a:t> um </a:t>
            </a:r>
            <a:r>
              <a:rPr lang="en-US" sz="2000" dirty="0" err="1"/>
              <a:t>sich</a:t>
            </a:r>
            <a:r>
              <a:rPr lang="en-US" sz="2000" dirty="0"/>
              <a:t> </a:t>
            </a:r>
            <a:r>
              <a:rPr lang="en-US" sz="2000" dirty="0" err="1"/>
              <a:t>illegitime</a:t>
            </a:r>
            <a:r>
              <a:rPr lang="en-US" sz="2000" dirty="0"/>
              <a:t> </a:t>
            </a:r>
            <a:r>
              <a:rPr lang="en-US" sz="2000" dirty="0" err="1"/>
              <a:t>Macht</a:t>
            </a:r>
            <a:r>
              <a:rPr lang="en-US" sz="2000" dirty="0"/>
              <a:t> und </a:t>
            </a:r>
            <a:r>
              <a:rPr lang="en-US" sz="2000" dirty="0" err="1"/>
              <a:t>persönliche</a:t>
            </a:r>
            <a:r>
              <a:rPr lang="en-US" sz="2000" dirty="0"/>
              <a:t> </a:t>
            </a:r>
            <a:r>
              <a:rPr lang="en-US" sz="2000" dirty="0" err="1"/>
              <a:t>Vorteile</a:t>
            </a:r>
            <a:r>
              <a:rPr lang="en-US" sz="2000" dirty="0"/>
              <a:t> </a:t>
            </a:r>
            <a:r>
              <a:rPr lang="en-US" sz="2000" dirty="0" err="1"/>
              <a:t>zu</a:t>
            </a:r>
            <a:r>
              <a:rPr lang="en-US" sz="2000" dirty="0"/>
              <a:t> </a:t>
            </a:r>
            <a:r>
              <a:rPr lang="en-US" sz="2000" dirty="0" err="1"/>
              <a:t>erwerben</a:t>
            </a:r>
            <a:r>
              <a:rPr lang="en-US" sz="2000" dirty="0"/>
              <a:t> </a:t>
            </a:r>
            <a:r>
              <a:rPr lang="en-US" sz="2000" dirty="0" err="1"/>
              <a:t>bzw</a:t>
            </a:r>
            <a:r>
              <a:rPr lang="en-US" sz="2000" dirty="0"/>
              <a:t>. um die </a:t>
            </a:r>
            <a:r>
              <a:rPr lang="en-US" sz="2000" dirty="0" err="1"/>
              <a:t>eigene</a:t>
            </a:r>
            <a:r>
              <a:rPr lang="en-US" sz="2000" dirty="0"/>
              <a:t> Gruppe </a:t>
            </a:r>
            <a:r>
              <a:rPr lang="en-US" sz="2000" dirty="0" err="1"/>
              <a:t>gegen</a:t>
            </a:r>
            <a:r>
              <a:rPr lang="en-US" sz="2000" dirty="0"/>
              <a:t> </a:t>
            </a:r>
            <a:r>
              <a:rPr lang="en-US" sz="2000" dirty="0" err="1"/>
              <a:t>Kritik</a:t>
            </a:r>
            <a:r>
              <a:rPr lang="en-US" sz="2000" dirty="0"/>
              <a:t> </a:t>
            </a:r>
            <a:r>
              <a:rPr lang="en-US" sz="2000" dirty="0" err="1"/>
              <a:t>zu</a:t>
            </a:r>
            <a:r>
              <a:rPr lang="en-US" sz="2000" dirty="0"/>
              <a:t> </a:t>
            </a:r>
            <a:r>
              <a:rPr lang="en-US" sz="2000" dirty="0" err="1"/>
              <a:t>immunisieren</a:t>
            </a:r>
            <a:r>
              <a:rPr lang="en-US" sz="2000" dirty="0"/>
              <a:t>.</a:t>
            </a:r>
          </a:p>
          <a:p>
            <a:pPr marL="0" indent="0">
              <a:lnSpc>
                <a:spcPct val="114000"/>
              </a:lnSpc>
              <a:spcBef>
                <a:spcPts val="600"/>
              </a:spcBef>
              <a:spcAft>
                <a:spcPts val="1200"/>
              </a:spcAft>
              <a:buNone/>
            </a:pPr>
            <a:r>
              <a:rPr lang="fr-FR" sz="2000" dirty="0"/>
              <a:t>Die </a:t>
            </a:r>
            <a:r>
              <a:rPr lang="fr-FR" sz="2000" dirty="0" err="1"/>
              <a:t>Gefahr</a:t>
            </a:r>
            <a:r>
              <a:rPr lang="fr-FR" sz="2000" dirty="0"/>
              <a:t> </a:t>
            </a:r>
            <a:r>
              <a:rPr lang="fr-FR" sz="2000" dirty="0" err="1"/>
              <a:t>kann</a:t>
            </a:r>
            <a:r>
              <a:rPr lang="fr-FR" sz="2000" dirty="0"/>
              <a:t> von </a:t>
            </a:r>
            <a:r>
              <a:rPr lang="fr-FR" sz="2000" dirty="0" err="1"/>
              <a:t>Einzelnen</a:t>
            </a:r>
            <a:r>
              <a:rPr lang="fr-FR" sz="2000" dirty="0"/>
              <a:t>, </a:t>
            </a:r>
            <a:r>
              <a:rPr lang="fr-FR" sz="2000" dirty="0" err="1"/>
              <a:t>Gruppen</a:t>
            </a:r>
            <a:r>
              <a:rPr lang="fr-FR" sz="2000" dirty="0"/>
              <a:t> </a:t>
            </a:r>
            <a:r>
              <a:rPr lang="fr-FR" sz="2000" dirty="0" err="1"/>
              <a:t>oder</a:t>
            </a:r>
            <a:r>
              <a:rPr lang="fr-FR" sz="2000" dirty="0"/>
              <a:t> </a:t>
            </a:r>
            <a:r>
              <a:rPr lang="fr-FR" sz="2000" dirty="0" err="1"/>
              <a:t>systemischen</a:t>
            </a:r>
            <a:r>
              <a:rPr lang="fr-FR" sz="2000" dirty="0"/>
              <a:t> </a:t>
            </a:r>
            <a:r>
              <a:rPr lang="fr-FR" sz="2000" dirty="0" err="1"/>
              <a:t>Kontexten</a:t>
            </a:r>
            <a:r>
              <a:rPr lang="fr-FR" sz="2000" dirty="0"/>
              <a:t> </a:t>
            </a:r>
            <a:r>
              <a:rPr lang="fr-FR" sz="2000" dirty="0" err="1"/>
              <a:t>ausgehen</a:t>
            </a:r>
            <a:endParaRPr lang="fr-FR" sz="2000" dirty="0"/>
          </a:p>
          <a:p>
            <a:pPr marL="0" indent="0">
              <a:lnSpc>
                <a:spcPct val="114000"/>
              </a:lnSpc>
              <a:spcBef>
                <a:spcPts val="600"/>
              </a:spcBef>
              <a:spcAft>
                <a:spcPts val="1200"/>
              </a:spcAft>
              <a:buNone/>
            </a:pPr>
            <a:r>
              <a:rPr lang="fr-FR" sz="2000" dirty="0" err="1"/>
              <a:t>Geistlicher</a:t>
            </a:r>
            <a:r>
              <a:rPr lang="fr-FR" sz="2000" dirty="0"/>
              <a:t> </a:t>
            </a:r>
            <a:r>
              <a:rPr lang="fr-FR" sz="2000" dirty="0" err="1"/>
              <a:t>Missbrauch</a:t>
            </a:r>
            <a:r>
              <a:rPr lang="fr-FR" sz="2000" dirty="0"/>
              <a:t> </a:t>
            </a:r>
            <a:r>
              <a:rPr lang="fr-FR" sz="2000" dirty="0" err="1"/>
              <a:t>kann</a:t>
            </a:r>
            <a:r>
              <a:rPr lang="fr-FR" sz="2000" dirty="0"/>
              <a:t> </a:t>
            </a:r>
            <a:r>
              <a:rPr lang="fr-FR" sz="2000" dirty="0" err="1"/>
              <a:t>über</a:t>
            </a:r>
            <a:r>
              <a:rPr lang="fr-FR" sz="2000" dirty="0"/>
              <a:t> die </a:t>
            </a:r>
            <a:r>
              <a:rPr lang="fr-FR" sz="2000" dirty="0" err="1"/>
              <a:t>Jahre</a:t>
            </a:r>
            <a:r>
              <a:rPr lang="fr-FR" sz="2000" dirty="0"/>
              <a:t> </a:t>
            </a:r>
            <a:r>
              <a:rPr lang="fr-FR" sz="2000" dirty="0" err="1"/>
              <a:t>zur</a:t>
            </a:r>
            <a:r>
              <a:rPr lang="fr-FR" sz="2000" dirty="0"/>
              <a:t> « </a:t>
            </a:r>
            <a:r>
              <a:rPr lang="fr-FR" sz="2000" dirty="0" err="1"/>
              <a:t>Normalität</a:t>
            </a:r>
            <a:r>
              <a:rPr lang="fr-FR" sz="2000" dirty="0"/>
              <a:t> » </a:t>
            </a:r>
            <a:r>
              <a:rPr lang="fr-FR" sz="2000" dirty="0" err="1"/>
              <a:t>einer</a:t>
            </a:r>
            <a:r>
              <a:rPr lang="fr-FR" sz="2000" dirty="0"/>
              <a:t> </a:t>
            </a:r>
            <a:r>
              <a:rPr lang="fr-FR" sz="2000" dirty="0" err="1"/>
              <a:t>Gruppe</a:t>
            </a:r>
            <a:r>
              <a:rPr lang="fr-FR" sz="2000" dirty="0"/>
              <a:t> </a:t>
            </a:r>
            <a:r>
              <a:rPr lang="fr-FR" sz="2000" dirty="0" err="1"/>
              <a:t>werden</a:t>
            </a:r>
            <a:r>
              <a:rPr lang="fr-FR" sz="2000" dirty="0"/>
              <a:t>, die von </a:t>
            </a:r>
            <a:r>
              <a:rPr lang="fr-FR" sz="2000" dirty="0" err="1"/>
              <a:t>niemandem</a:t>
            </a:r>
            <a:r>
              <a:rPr lang="fr-FR" sz="2000" dirty="0"/>
              <a:t> </a:t>
            </a:r>
            <a:r>
              <a:rPr lang="fr-FR" sz="2000" dirty="0" err="1"/>
              <a:t>mehr</a:t>
            </a:r>
            <a:r>
              <a:rPr lang="fr-FR" sz="2000" dirty="0"/>
              <a:t> in </a:t>
            </a:r>
            <a:r>
              <a:rPr lang="fr-FR" sz="2000" dirty="0" err="1"/>
              <a:t>Frage</a:t>
            </a:r>
            <a:r>
              <a:rPr lang="fr-FR" sz="2000" dirty="0"/>
              <a:t> </a:t>
            </a:r>
            <a:r>
              <a:rPr lang="fr-FR" sz="2000" dirty="0" err="1"/>
              <a:t>gestellt</a:t>
            </a:r>
            <a:r>
              <a:rPr lang="fr-FR" sz="2000" dirty="0"/>
              <a:t> </a:t>
            </a:r>
            <a:r>
              <a:rPr lang="fr-FR" sz="2000" dirty="0" err="1"/>
              <a:t>wird</a:t>
            </a:r>
            <a:r>
              <a:rPr lang="fr-FR" sz="2000" dirty="0"/>
              <a:t>, </a:t>
            </a:r>
            <a:r>
              <a:rPr lang="fr-FR" sz="2000" dirty="0" err="1"/>
              <a:t>auch</a:t>
            </a:r>
            <a:r>
              <a:rPr lang="fr-FR" sz="2000" dirty="0"/>
              <a:t> </a:t>
            </a:r>
            <a:r>
              <a:rPr lang="fr-FR" sz="2000" dirty="0" err="1"/>
              <a:t>nicht</a:t>
            </a:r>
            <a:r>
              <a:rPr lang="fr-FR" sz="2000" dirty="0"/>
              <a:t> von den </a:t>
            </a:r>
            <a:r>
              <a:rPr lang="fr-FR" sz="2000" dirty="0" err="1"/>
              <a:t>Opfern</a:t>
            </a:r>
            <a:endParaRPr lang="fr-FR" sz="2000" dirty="0"/>
          </a:p>
          <a:p>
            <a:pPr marL="0" indent="0">
              <a:lnSpc>
                <a:spcPct val="114000"/>
              </a:lnSpc>
              <a:spcBef>
                <a:spcPts val="600"/>
              </a:spcBef>
              <a:spcAft>
                <a:spcPts val="1200"/>
              </a:spcAft>
              <a:buNone/>
            </a:pPr>
            <a:endParaRPr lang="fr-FR" sz="2000" dirty="0"/>
          </a:p>
          <a:p>
            <a:pPr marL="0" indent="0">
              <a:lnSpc>
                <a:spcPct val="114000"/>
              </a:lnSpc>
              <a:spcBef>
                <a:spcPts val="600"/>
              </a:spcBef>
              <a:spcAft>
                <a:spcPts val="1200"/>
              </a:spcAft>
              <a:buNone/>
            </a:pPr>
            <a:endParaRPr lang="en-US" sz="2000" dirty="0"/>
          </a:p>
        </p:txBody>
      </p:sp>
      <p:sp>
        <p:nvSpPr>
          <p:cNvPr id="3" name="Fußzeilenplatzhalter 1">
            <a:extLst>
              <a:ext uri="{FF2B5EF4-FFF2-40B4-BE49-F238E27FC236}">
                <a16:creationId xmlns:a16="http://schemas.microsoft.com/office/drawing/2014/main" id="{D70703C3-CE03-2702-474B-4369ED1403A6}"/>
              </a:ext>
            </a:extLst>
          </p:cNvPr>
          <p:cNvSpPr>
            <a:spLocks noGrp="1"/>
          </p:cNvSpPr>
          <p:nvPr>
            <p:ph type="ftr" sz="quarter" idx="11"/>
          </p:nvPr>
        </p:nvSpPr>
        <p:spPr>
          <a:xfrm>
            <a:off x="2899330" y="6273384"/>
            <a:ext cx="6388768" cy="365125"/>
          </a:xfrm>
          <a:solidFill>
            <a:schemeClr val="bg1"/>
          </a:solidFill>
        </p:spPr>
        <p:txBody>
          <a:bodyPr vert="horz" lIns="91440" tIns="45720" rIns="91440" bIns="45720" rtlCol="0" anchor="ctr">
            <a:normAutofit/>
          </a:bodyPr>
          <a:lstStyle/>
          <a:p>
            <a:pPr>
              <a:spcAft>
                <a:spcPts val="600"/>
              </a:spcAft>
            </a:pPr>
            <a:r>
              <a:rPr lang="en-US" b="1" kern="1200" dirty="0">
                <a:solidFill>
                  <a:schemeClr val="tx1">
                    <a:alpha val="70000"/>
                  </a:schemeClr>
                </a:solidFill>
                <a:latin typeface="+mn-lt"/>
                <a:ea typeface="+mn-ea"/>
                <a:cs typeface="+mn-cs"/>
              </a:rPr>
              <a:t>Dr. Peter Hundertmark – </a:t>
            </a:r>
            <a:r>
              <a:rPr lang="en-US" b="1" kern="1200" dirty="0">
                <a:solidFill>
                  <a:schemeClr val="tx1">
                    <a:alpha val="70000"/>
                  </a:schemeClr>
                </a:solidFill>
                <a:latin typeface="+mn-lt"/>
                <a:ea typeface="+mn-ea"/>
                <a:cs typeface="+mn-cs"/>
                <a:hlinkClick r:id="rId3"/>
              </a:rPr>
              <a:t>peter.Hundertmark@bistum-speyer.de</a:t>
            </a:r>
            <a:r>
              <a:rPr lang="en-US" b="1" kern="1200" dirty="0">
                <a:solidFill>
                  <a:schemeClr val="tx1">
                    <a:alpha val="70000"/>
                  </a:schemeClr>
                </a:solidFill>
                <a:latin typeface="+mn-lt"/>
                <a:ea typeface="+mn-ea"/>
                <a:cs typeface="+mn-cs"/>
              </a:rPr>
              <a:t> - www.geistlich.net</a:t>
            </a:r>
          </a:p>
        </p:txBody>
      </p:sp>
    </p:spTree>
    <p:extLst>
      <p:ext uri="{BB962C8B-B14F-4D97-AF65-F5344CB8AC3E}">
        <p14:creationId xmlns:p14="http://schemas.microsoft.com/office/powerpoint/2010/main" val="3057589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D7B6173-1D58-48E2-83CF-37350F315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E4CBDBB-4FBD-4B9E-BD01-054A81D43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B01A6F03-171F-40B2-8B2C-A061B89241F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17" name="Rectangle 16">
            <a:extLst>
              <a:ext uri="{FF2B5EF4-FFF2-40B4-BE49-F238E27FC236}">
                <a16:creationId xmlns:a16="http://schemas.microsoft.com/office/drawing/2014/main" id="{72C4834C-B602-4125-8264-BD0D55A588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53172EE5-132F-4DD4-8855-4DBBD9C346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5844" y="1110000"/>
            <a:ext cx="10195740" cy="4629235"/>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3" name="Foliennummernplatzhalter 2">
            <a:extLst>
              <a:ext uri="{FF2B5EF4-FFF2-40B4-BE49-F238E27FC236}">
                <a16:creationId xmlns:a16="http://schemas.microsoft.com/office/drawing/2014/main" id="{9C21B977-7070-A49C-6D05-01EF5551FAD3}"/>
              </a:ext>
            </a:extLst>
          </p:cNvPr>
          <p:cNvSpPr>
            <a:spLocks noGrp="1"/>
          </p:cNvSpPr>
          <p:nvPr>
            <p:ph type="sldNum" sz="quarter" idx="12"/>
          </p:nvPr>
        </p:nvSpPr>
        <p:spPr>
          <a:xfrm>
            <a:off x="11722608" y="18288"/>
            <a:ext cx="475488" cy="475488"/>
          </a:xfrm>
        </p:spPr>
        <p:txBody>
          <a:bodyPr>
            <a:normAutofit/>
          </a:bodyPr>
          <a:lstStyle/>
          <a:p>
            <a:pPr algn="ctr">
              <a:spcAft>
                <a:spcPts val="600"/>
              </a:spcAft>
            </a:pPr>
            <a:fld id="{BB730A2A-26AE-4AA5-ABFC-09AE780D0442}" type="slidenum">
              <a:rPr lang="de-DE" sz="900">
                <a:solidFill>
                  <a:schemeClr val="tx1">
                    <a:alpha val="70000"/>
                  </a:schemeClr>
                </a:solidFill>
              </a:rPr>
              <a:pPr algn="ctr">
                <a:spcAft>
                  <a:spcPts val="600"/>
                </a:spcAft>
              </a:pPr>
              <a:t>12</a:t>
            </a:fld>
            <a:endParaRPr lang="de-DE" sz="900">
              <a:solidFill>
                <a:schemeClr val="tx1">
                  <a:alpha val="70000"/>
                </a:schemeClr>
              </a:solidFill>
            </a:endParaRPr>
          </a:p>
        </p:txBody>
      </p:sp>
      <p:sp>
        <p:nvSpPr>
          <p:cNvPr id="6" name="Inhaltsplatzhalter 5">
            <a:extLst>
              <a:ext uri="{FF2B5EF4-FFF2-40B4-BE49-F238E27FC236}">
                <a16:creationId xmlns:a16="http://schemas.microsoft.com/office/drawing/2014/main" id="{BF4F4EEB-8CC9-4DBD-8133-317027901A04}"/>
              </a:ext>
            </a:extLst>
          </p:cNvPr>
          <p:cNvSpPr>
            <a:spLocks noGrp="1"/>
          </p:cNvSpPr>
          <p:nvPr>
            <p:ph idx="1"/>
          </p:nvPr>
        </p:nvSpPr>
        <p:spPr>
          <a:xfrm>
            <a:off x="1469707" y="1105620"/>
            <a:ext cx="9279573" cy="5406940"/>
          </a:xfrm>
        </p:spPr>
        <p:txBody>
          <a:bodyPr anchor="t">
            <a:normAutofit/>
          </a:bodyPr>
          <a:lstStyle/>
          <a:p>
            <a:pPr marL="0" indent="0">
              <a:lnSpc>
                <a:spcPct val="134000"/>
              </a:lnSpc>
              <a:buNone/>
            </a:pPr>
            <a:r>
              <a:rPr lang="fr-FR" sz="2000" dirty="0"/>
              <a:t>In </a:t>
            </a:r>
            <a:r>
              <a:rPr lang="fr-FR" sz="2000" dirty="0" err="1"/>
              <a:t>Kontexten</a:t>
            </a:r>
            <a:r>
              <a:rPr lang="fr-FR" sz="2000" dirty="0"/>
              <a:t> </a:t>
            </a:r>
            <a:r>
              <a:rPr lang="fr-FR" sz="2000" dirty="0" err="1"/>
              <a:t>geistlichen</a:t>
            </a:r>
            <a:r>
              <a:rPr lang="fr-FR" sz="2000" dirty="0"/>
              <a:t> </a:t>
            </a:r>
            <a:r>
              <a:rPr lang="fr-FR" sz="2000" dirty="0" err="1"/>
              <a:t>Missbrauchs</a:t>
            </a:r>
            <a:r>
              <a:rPr lang="fr-FR" sz="2000" dirty="0"/>
              <a:t> </a:t>
            </a:r>
            <a:r>
              <a:rPr lang="fr-FR" sz="2000" dirty="0" err="1"/>
              <a:t>gibt</a:t>
            </a:r>
            <a:r>
              <a:rPr lang="fr-FR" sz="2000" dirty="0"/>
              <a:t> es </a:t>
            </a:r>
            <a:r>
              <a:rPr lang="fr-FR" sz="2000" dirty="0" err="1"/>
              <a:t>kein</a:t>
            </a:r>
            <a:r>
              <a:rPr lang="fr-FR" sz="2000" dirty="0"/>
              <a:t> </a:t>
            </a:r>
            <a:r>
              <a:rPr lang="fr-FR" sz="2000" dirty="0" err="1"/>
              <a:t>Schuldempfinden</a:t>
            </a:r>
            <a:r>
              <a:rPr lang="fr-FR" sz="2000" dirty="0"/>
              <a:t> der </a:t>
            </a:r>
            <a:r>
              <a:rPr lang="fr-FR" sz="2000" dirty="0" err="1"/>
              <a:t>Täter</a:t>
            </a:r>
            <a:r>
              <a:rPr lang="fr-FR" sz="2000" dirty="0"/>
              <a:t>*</a:t>
            </a:r>
            <a:r>
              <a:rPr lang="fr-FR" sz="2000" dirty="0" err="1"/>
              <a:t>innen</a:t>
            </a:r>
            <a:r>
              <a:rPr lang="fr-FR" sz="2000" dirty="0"/>
              <a:t>. Aber </a:t>
            </a:r>
            <a:r>
              <a:rPr lang="fr-FR" sz="2000" dirty="0" err="1"/>
              <a:t>auch</a:t>
            </a:r>
            <a:r>
              <a:rPr lang="fr-FR" sz="2000" dirty="0"/>
              <a:t> die </a:t>
            </a:r>
            <a:r>
              <a:rPr lang="fr-FR" sz="2000" dirty="0" err="1"/>
              <a:t>Opfer</a:t>
            </a:r>
            <a:r>
              <a:rPr lang="fr-FR" sz="2000" dirty="0"/>
              <a:t> </a:t>
            </a:r>
            <a:r>
              <a:rPr lang="fr-FR" sz="2000" dirty="0" err="1"/>
              <a:t>haben</a:t>
            </a:r>
            <a:r>
              <a:rPr lang="fr-FR" sz="2000" dirty="0"/>
              <a:t> </a:t>
            </a:r>
            <a:r>
              <a:rPr lang="fr-FR" sz="2000" dirty="0" err="1"/>
              <a:t>kein</a:t>
            </a:r>
            <a:r>
              <a:rPr lang="fr-FR" sz="2000" dirty="0"/>
              <a:t> </a:t>
            </a:r>
            <a:r>
              <a:rPr lang="fr-FR" sz="2000" dirty="0" err="1"/>
              <a:t>klares</a:t>
            </a:r>
            <a:r>
              <a:rPr lang="fr-FR" sz="2000" dirty="0"/>
              <a:t> </a:t>
            </a:r>
            <a:r>
              <a:rPr lang="fr-FR" sz="2000" dirty="0" err="1"/>
              <a:t>Empfinden</a:t>
            </a:r>
            <a:r>
              <a:rPr lang="fr-FR" sz="2000" dirty="0"/>
              <a:t>, </a:t>
            </a:r>
            <a:r>
              <a:rPr lang="fr-FR" sz="2000" dirty="0" err="1"/>
              <a:t>dass</a:t>
            </a:r>
            <a:r>
              <a:rPr lang="fr-FR" sz="2000" dirty="0"/>
              <a:t> </a:t>
            </a:r>
            <a:r>
              <a:rPr lang="fr-FR" sz="2000" dirty="0" err="1"/>
              <a:t>etwas</a:t>
            </a:r>
            <a:r>
              <a:rPr lang="fr-FR" sz="2000" dirty="0"/>
              <a:t> </a:t>
            </a:r>
            <a:r>
              <a:rPr lang="fr-FR" sz="2000" dirty="0" err="1"/>
              <a:t>Falsches</a:t>
            </a:r>
            <a:r>
              <a:rPr lang="fr-FR" sz="2000" dirty="0"/>
              <a:t> </a:t>
            </a:r>
            <a:r>
              <a:rPr lang="fr-FR" sz="2000" dirty="0" err="1"/>
              <a:t>geschieht</a:t>
            </a:r>
            <a:r>
              <a:rPr lang="fr-FR" sz="2000" dirty="0"/>
              <a:t>. Die Manipulation </a:t>
            </a:r>
            <a:r>
              <a:rPr lang="fr-FR" sz="2000" dirty="0" err="1"/>
              <a:t>umfasst</a:t>
            </a:r>
            <a:r>
              <a:rPr lang="fr-FR" sz="2000" dirty="0"/>
              <a:t> </a:t>
            </a:r>
            <a:r>
              <a:rPr lang="fr-FR" sz="2000" dirty="0" err="1"/>
              <a:t>Täter</a:t>
            </a:r>
            <a:r>
              <a:rPr lang="fr-FR" sz="2000" dirty="0"/>
              <a:t>*</a:t>
            </a:r>
            <a:r>
              <a:rPr lang="fr-FR" sz="2000" dirty="0" err="1"/>
              <a:t>innen</a:t>
            </a:r>
            <a:r>
              <a:rPr lang="fr-FR" sz="2000" dirty="0"/>
              <a:t> </a:t>
            </a:r>
            <a:r>
              <a:rPr lang="fr-FR" sz="2000" dirty="0" err="1"/>
              <a:t>und</a:t>
            </a:r>
            <a:r>
              <a:rPr lang="fr-FR" sz="2000" dirty="0"/>
              <a:t> </a:t>
            </a:r>
            <a:r>
              <a:rPr lang="fr-FR" sz="2000" dirty="0" err="1"/>
              <a:t>Betroffene</a:t>
            </a:r>
            <a:r>
              <a:rPr lang="fr-FR" sz="2000" dirty="0"/>
              <a:t>.</a:t>
            </a:r>
          </a:p>
          <a:p>
            <a:pPr marL="0" indent="0">
              <a:lnSpc>
                <a:spcPct val="134000"/>
              </a:lnSpc>
              <a:buNone/>
            </a:pPr>
            <a:r>
              <a:rPr lang="de-DE" sz="2000" dirty="0"/>
              <a:t>Die Täter*innen verwechseln sich selbst oder lassen sich mit der Stimme Gottes verwechseln. Sie geben vor, dass wer sie hört, unmittelbar Gott selbst hört</a:t>
            </a:r>
          </a:p>
          <a:p>
            <a:pPr marL="0" indent="0">
              <a:lnSpc>
                <a:spcPct val="134000"/>
              </a:lnSpc>
              <a:buNone/>
            </a:pPr>
            <a:r>
              <a:rPr lang="de-DE" sz="2000" dirty="0"/>
              <a:t>Deshalb, so die Logik der Täter*innen, kann es in ihrem Verhalten keinen Irrtum, keine Bosheit und keine Fehler geben. „Alles ist rein zur größeren Ehre Gottes“. </a:t>
            </a:r>
          </a:p>
          <a:p>
            <a:pPr marL="0" indent="0">
              <a:lnSpc>
                <a:spcPct val="134000"/>
              </a:lnSpc>
              <a:buNone/>
            </a:pPr>
            <a:r>
              <a:rPr lang="de-DE" sz="2000" dirty="0"/>
              <a:t>Jegliche Kritik ist Auflehnung gegen Gott, von Dämonen eingegeben und wird mit Höllenstrafe belegt – konkret wird die Hölle schon in diesem Leben in der sozialen, emotionalen und spirituellen Vernichtung. </a:t>
            </a:r>
          </a:p>
          <a:p>
            <a:pPr marL="0" indent="0">
              <a:lnSpc>
                <a:spcPct val="114000"/>
              </a:lnSpc>
              <a:buNone/>
            </a:pPr>
            <a:endParaRPr lang="fr-FR" sz="2000" dirty="0"/>
          </a:p>
        </p:txBody>
      </p:sp>
      <p:sp>
        <p:nvSpPr>
          <p:cNvPr id="2" name="Fußzeilenplatzhalter 1">
            <a:extLst>
              <a:ext uri="{FF2B5EF4-FFF2-40B4-BE49-F238E27FC236}">
                <a16:creationId xmlns:a16="http://schemas.microsoft.com/office/drawing/2014/main" id="{FC18E660-7FF6-29B3-FC92-C55AEC4FD5A6}"/>
              </a:ext>
            </a:extLst>
          </p:cNvPr>
          <p:cNvSpPr>
            <a:spLocks noGrp="1"/>
          </p:cNvSpPr>
          <p:nvPr>
            <p:ph type="ftr" sz="quarter" idx="11"/>
          </p:nvPr>
        </p:nvSpPr>
        <p:spPr>
          <a:xfrm>
            <a:off x="2899330" y="6273384"/>
            <a:ext cx="6388768" cy="365125"/>
          </a:xfrm>
          <a:solidFill>
            <a:schemeClr val="bg1"/>
          </a:solidFill>
        </p:spPr>
        <p:txBody>
          <a:bodyPr vert="horz" lIns="91440" tIns="45720" rIns="91440" bIns="45720" rtlCol="0" anchor="ctr">
            <a:normAutofit/>
          </a:bodyPr>
          <a:lstStyle/>
          <a:p>
            <a:pPr>
              <a:spcAft>
                <a:spcPts val="600"/>
              </a:spcAft>
            </a:pPr>
            <a:r>
              <a:rPr lang="en-US" b="1" kern="1200" dirty="0">
                <a:solidFill>
                  <a:schemeClr val="tx1">
                    <a:alpha val="70000"/>
                  </a:schemeClr>
                </a:solidFill>
                <a:latin typeface="+mn-lt"/>
                <a:ea typeface="+mn-ea"/>
                <a:cs typeface="+mn-cs"/>
              </a:rPr>
              <a:t>Dr. Peter Hundertmark – </a:t>
            </a:r>
            <a:r>
              <a:rPr lang="en-US" b="1" kern="1200" dirty="0">
                <a:solidFill>
                  <a:schemeClr val="tx1">
                    <a:alpha val="70000"/>
                  </a:schemeClr>
                </a:solidFill>
                <a:latin typeface="+mn-lt"/>
                <a:ea typeface="+mn-ea"/>
                <a:cs typeface="+mn-cs"/>
                <a:hlinkClick r:id="rId3"/>
              </a:rPr>
              <a:t>peter.Hundertmark@bistum-speyer.de</a:t>
            </a:r>
            <a:r>
              <a:rPr lang="en-US" b="1" kern="1200" dirty="0">
                <a:solidFill>
                  <a:schemeClr val="tx1">
                    <a:alpha val="70000"/>
                  </a:schemeClr>
                </a:solidFill>
                <a:latin typeface="+mn-lt"/>
                <a:ea typeface="+mn-ea"/>
                <a:cs typeface="+mn-cs"/>
              </a:rPr>
              <a:t> - www.geistlich.net</a:t>
            </a:r>
          </a:p>
        </p:txBody>
      </p:sp>
    </p:spTree>
    <p:extLst>
      <p:ext uri="{BB962C8B-B14F-4D97-AF65-F5344CB8AC3E}">
        <p14:creationId xmlns:p14="http://schemas.microsoft.com/office/powerpoint/2010/main" val="2411898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7B6173-1D58-48E2-83CF-37350F315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E4CBDBB-4FBD-4B9E-BD01-054A81D43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B01A6F03-171F-40B2-8B2C-A061B89241F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15" name="Rectangle 14">
            <a:extLst>
              <a:ext uri="{FF2B5EF4-FFF2-40B4-BE49-F238E27FC236}">
                <a16:creationId xmlns:a16="http://schemas.microsoft.com/office/drawing/2014/main" id="{72C4834C-B602-4125-8264-BD0D55A588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53172EE5-132F-4DD4-8855-4DBBD9C346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5844" y="1110000"/>
            <a:ext cx="10195740" cy="4629235"/>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4" name="Foliennummernplatzhalter 3">
            <a:extLst>
              <a:ext uri="{FF2B5EF4-FFF2-40B4-BE49-F238E27FC236}">
                <a16:creationId xmlns:a16="http://schemas.microsoft.com/office/drawing/2014/main" id="{861DBD68-CB0B-B86E-D779-107CF57B39DE}"/>
              </a:ext>
            </a:extLst>
          </p:cNvPr>
          <p:cNvSpPr>
            <a:spLocks noGrp="1"/>
          </p:cNvSpPr>
          <p:nvPr>
            <p:ph type="sldNum" sz="quarter" idx="12"/>
          </p:nvPr>
        </p:nvSpPr>
        <p:spPr>
          <a:xfrm>
            <a:off x="11722608" y="18288"/>
            <a:ext cx="475488" cy="475488"/>
          </a:xfrm>
        </p:spPr>
        <p:txBody>
          <a:bodyPr vert="horz" lIns="91440" tIns="45720" rIns="91440" bIns="45720" rtlCol="0" anchor="ctr">
            <a:normAutofit/>
          </a:bodyPr>
          <a:lstStyle/>
          <a:p>
            <a:pPr algn="ctr">
              <a:spcAft>
                <a:spcPts val="600"/>
              </a:spcAft>
            </a:pPr>
            <a:fld id="{BB730A2A-26AE-4AA5-ABFC-09AE780D0442}" type="slidenum">
              <a:rPr lang="en-US" sz="900">
                <a:solidFill>
                  <a:schemeClr val="tx1">
                    <a:alpha val="70000"/>
                  </a:schemeClr>
                </a:solidFill>
              </a:rPr>
              <a:pPr algn="ctr">
                <a:spcAft>
                  <a:spcPts val="600"/>
                </a:spcAft>
              </a:pPr>
              <a:t>13</a:t>
            </a:fld>
            <a:endParaRPr lang="en-US" sz="900">
              <a:solidFill>
                <a:schemeClr val="tx1">
                  <a:alpha val="70000"/>
                </a:schemeClr>
              </a:solidFill>
            </a:endParaRPr>
          </a:p>
        </p:txBody>
      </p:sp>
      <p:sp>
        <p:nvSpPr>
          <p:cNvPr id="2" name="Inhaltsplatzhalter 5">
            <a:extLst>
              <a:ext uri="{FF2B5EF4-FFF2-40B4-BE49-F238E27FC236}">
                <a16:creationId xmlns:a16="http://schemas.microsoft.com/office/drawing/2014/main" id="{9C2473C7-58C0-A6E3-7748-161D2BDAF7F5}"/>
              </a:ext>
            </a:extLst>
          </p:cNvPr>
          <p:cNvSpPr txBox="1">
            <a:spLocks/>
          </p:cNvSpPr>
          <p:nvPr/>
        </p:nvSpPr>
        <p:spPr>
          <a:xfrm>
            <a:off x="1993641" y="1517072"/>
            <a:ext cx="8192843" cy="4059209"/>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4000"/>
              </a:lnSpc>
              <a:spcBef>
                <a:spcPts val="600"/>
              </a:spcBef>
              <a:spcAft>
                <a:spcPts val="1200"/>
              </a:spcAft>
              <a:buNone/>
            </a:pPr>
            <a:r>
              <a:rPr lang="en-US" sz="2000" dirty="0" err="1"/>
              <a:t>Geistlichen</a:t>
            </a:r>
            <a:r>
              <a:rPr lang="en-US" sz="2000" dirty="0"/>
              <a:t> </a:t>
            </a:r>
            <a:r>
              <a:rPr lang="en-US" sz="2000" dirty="0" err="1"/>
              <a:t>Missbrauch</a:t>
            </a:r>
            <a:r>
              <a:rPr lang="en-US" sz="2000" dirty="0"/>
              <a:t> </a:t>
            </a:r>
            <a:r>
              <a:rPr lang="en-US" sz="2000" dirty="0" err="1"/>
              <a:t>gibt</a:t>
            </a:r>
            <a:r>
              <a:rPr lang="en-US" sz="2000" dirty="0"/>
              <a:t> es an </a:t>
            </a:r>
            <a:r>
              <a:rPr lang="en-US" sz="2000" dirty="0" err="1"/>
              <a:t>allen</a:t>
            </a:r>
            <a:r>
              <a:rPr lang="en-US" sz="2000" dirty="0"/>
              <a:t> </a:t>
            </a:r>
            <a:r>
              <a:rPr lang="en-US" sz="2000" dirty="0" err="1"/>
              <a:t>Orten</a:t>
            </a:r>
            <a:r>
              <a:rPr lang="en-US" sz="2000" dirty="0"/>
              <a:t> von Kirche: </a:t>
            </a:r>
            <a:r>
              <a:rPr lang="en-US" sz="2000" dirty="0" err="1"/>
              <a:t>Pfarreien</a:t>
            </a:r>
            <a:r>
              <a:rPr lang="en-US" sz="2000" dirty="0"/>
              <a:t>, </a:t>
            </a:r>
            <a:br>
              <a:rPr lang="en-US" sz="2000" dirty="0"/>
            </a:br>
            <a:r>
              <a:rPr lang="en-US" sz="2000" dirty="0" err="1"/>
              <a:t>Priesterseminare</a:t>
            </a:r>
            <a:r>
              <a:rPr lang="en-US" sz="2000" dirty="0"/>
              <a:t>, </a:t>
            </a:r>
            <a:r>
              <a:rPr lang="en-US" sz="2000" dirty="0" err="1"/>
              <a:t>Berufungspastoral</a:t>
            </a:r>
            <a:r>
              <a:rPr lang="en-US" sz="2000" dirty="0"/>
              <a:t>, </a:t>
            </a:r>
            <a:r>
              <a:rPr lang="en-US" sz="2000" dirty="0" err="1"/>
              <a:t>Gemeinschaften</a:t>
            </a:r>
            <a:r>
              <a:rPr lang="en-US" sz="2000" dirty="0"/>
              <a:t>, Orden, </a:t>
            </a:r>
            <a:r>
              <a:rPr lang="en-US" sz="2000" dirty="0" err="1"/>
              <a:t>Bewegungen</a:t>
            </a:r>
            <a:r>
              <a:rPr lang="en-US" sz="2000" dirty="0"/>
              <a:t>, </a:t>
            </a:r>
            <a:r>
              <a:rPr lang="en-US" sz="2000" dirty="0" err="1"/>
              <a:t>Behinderteneinrichtungen</a:t>
            </a:r>
            <a:r>
              <a:rPr lang="en-US" sz="2000" dirty="0"/>
              <a:t>, </a:t>
            </a:r>
            <a:r>
              <a:rPr lang="en-US" sz="2000" dirty="0" err="1"/>
              <a:t>Schulen</a:t>
            </a:r>
            <a:r>
              <a:rPr lang="en-US" sz="2000" dirty="0"/>
              <a:t>…</a:t>
            </a:r>
          </a:p>
          <a:p>
            <a:pPr marL="0" indent="0">
              <a:lnSpc>
                <a:spcPct val="114000"/>
              </a:lnSpc>
              <a:spcBef>
                <a:spcPts val="600"/>
              </a:spcBef>
              <a:spcAft>
                <a:spcPts val="1200"/>
              </a:spcAft>
              <a:buNone/>
            </a:pPr>
            <a:r>
              <a:rPr lang="en-US" sz="2000" dirty="0" err="1"/>
              <a:t>Jede</a:t>
            </a:r>
            <a:r>
              <a:rPr lang="en-US" sz="2000" dirty="0"/>
              <a:t>*r </a:t>
            </a:r>
            <a:r>
              <a:rPr lang="en-US" sz="2000" dirty="0" err="1"/>
              <a:t>kann</a:t>
            </a:r>
            <a:r>
              <a:rPr lang="en-US" sz="2000" dirty="0"/>
              <a:t> </a:t>
            </a:r>
            <a:r>
              <a:rPr lang="en-US" sz="2000" dirty="0" err="1"/>
              <a:t>unabhängig</a:t>
            </a:r>
            <a:r>
              <a:rPr lang="en-US" sz="2000" dirty="0"/>
              <a:t> von </a:t>
            </a:r>
            <a:r>
              <a:rPr lang="en-US" sz="2000" dirty="0" err="1"/>
              <a:t>seinem</a:t>
            </a:r>
            <a:r>
              <a:rPr lang="en-US" sz="2000" dirty="0"/>
              <a:t>/</a:t>
            </a:r>
            <a:r>
              <a:rPr lang="en-US" sz="2000" dirty="0" err="1"/>
              <a:t>ihrem</a:t>
            </a:r>
            <a:r>
              <a:rPr lang="en-US" sz="2000" dirty="0"/>
              <a:t> Alter, </a:t>
            </a:r>
            <a:r>
              <a:rPr lang="en-US" sz="2000" dirty="0" err="1"/>
              <a:t>Intelligenz</a:t>
            </a:r>
            <a:r>
              <a:rPr lang="en-US" sz="2000" dirty="0"/>
              <a:t>, </a:t>
            </a:r>
            <a:r>
              <a:rPr lang="en-US" sz="2000" dirty="0" err="1"/>
              <a:t>sozialem</a:t>
            </a:r>
            <a:r>
              <a:rPr lang="en-US" sz="2000" dirty="0"/>
              <a:t> Status… </a:t>
            </a:r>
            <a:r>
              <a:rPr lang="en-US" sz="2000" dirty="0" err="1"/>
              <a:t>Opfer</a:t>
            </a:r>
            <a:r>
              <a:rPr lang="en-US" sz="2000" dirty="0"/>
              <a:t> </a:t>
            </a:r>
            <a:r>
              <a:rPr lang="en-US" sz="2000" dirty="0" err="1"/>
              <a:t>werden</a:t>
            </a:r>
            <a:r>
              <a:rPr lang="en-US" sz="2000" dirty="0"/>
              <a:t>. </a:t>
            </a:r>
            <a:r>
              <a:rPr lang="en-US" sz="2000" dirty="0" err="1"/>
              <a:t>Entscheidend</a:t>
            </a:r>
            <a:r>
              <a:rPr lang="en-US" sz="2000" dirty="0"/>
              <a:t> </a:t>
            </a:r>
            <a:r>
              <a:rPr lang="en-US" sz="2000" dirty="0" err="1"/>
              <a:t>ist</a:t>
            </a:r>
            <a:r>
              <a:rPr lang="en-US" sz="2000" dirty="0"/>
              <a:t> die </a:t>
            </a:r>
            <a:r>
              <a:rPr lang="en-US" sz="2000" dirty="0" err="1"/>
              <a:t>Passung</a:t>
            </a:r>
            <a:r>
              <a:rPr lang="en-US" sz="2000" dirty="0"/>
              <a:t> </a:t>
            </a:r>
            <a:r>
              <a:rPr lang="en-US" sz="2000" dirty="0" err="1"/>
              <a:t>zwischen</a:t>
            </a:r>
            <a:r>
              <a:rPr lang="en-US" sz="2000" dirty="0"/>
              <a:t> </a:t>
            </a:r>
            <a:r>
              <a:rPr lang="en-US" sz="2000" dirty="0" err="1"/>
              <a:t>persönlicher</a:t>
            </a:r>
            <a:r>
              <a:rPr lang="en-US" sz="2000" dirty="0"/>
              <a:t> Situation und </a:t>
            </a:r>
            <a:r>
              <a:rPr lang="en-US" sz="2000" dirty="0" err="1"/>
              <a:t>Manipulationsangebot</a:t>
            </a:r>
            <a:r>
              <a:rPr lang="en-US" sz="2000" dirty="0"/>
              <a:t>. </a:t>
            </a:r>
          </a:p>
          <a:p>
            <a:pPr marL="0" indent="0">
              <a:lnSpc>
                <a:spcPct val="114000"/>
              </a:lnSpc>
              <a:spcBef>
                <a:spcPts val="600"/>
              </a:spcBef>
              <a:spcAft>
                <a:spcPts val="1200"/>
              </a:spcAft>
              <a:buNone/>
            </a:pPr>
            <a:r>
              <a:rPr lang="en-US" sz="2000" dirty="0"/>
              <a:t>Am </a:t>
            </a:r>
            <a:r>
              <a:rPr lang="en-US" sz="2000" dirty="0" err="1"/>
              <a:t>stärksten</a:t>
            </a:r>
            <a:r>
              <a:rPr lang="en-US" sz="2000" dirty="0"/>
              <a:t> </a:t>
            </a:r>
            <a:r>
              <a:rPr lang="en-US" sz="2000" dirty="0" err="1"/>
              <a:t>gefährdet</a:t>
            </a:r>
            <a:r>
              <a:rPr lang="en-US" sz="2000" dirty="0"/>
              <a:t> </a:t>
            </a:r>
            <a:r>
              <a:rPr lang="en-US" sz="2000" dirty="0" err="1"/>
              <a:t>sind</a:t>
            </a:r>
            <a:r>
              <a:rPr lang="en-US" sz="2000" dirty="0"/>
              <a:t> </a:t>
            </a:r>
            <a:r>
              <a:rPr lang="en-US" sz="2000" dirty="0" err="1"/>
              <a:t>jedoch</a:t>
            </a:r>
            <a:r>
              <a:rPr lang="en-US" sz="2000" dirty="0"/>
              <a:t> “</a:t>
            </a:r>
            <a:r>
              <a:rPr lang="en-US" sz="2000" dirty="0" err="1"/>
              <a:t>spirituell</a:t>
            </a:r>
            <a:r>
              <a:rPr lang="en-US" sz="2000" dirty="0"/>
              <a:t> </a:t>
            </a:r>
            <a:r>
              <a:rPr lang="en-US" sz="2000" dirty="0" err="1"/>
              <a:t>begabte</a:t>
            </a:r>
            <a:r>
              <a:rPr lang="en-US" sz="2000" dirty="0"/>
              <a:t>” </a:t>
            </a:r>
            <a:r>
              <a:rPr lang="en-US" sz="2000" dirty="0" err="1"/>
              <a:t>junge</a:t>
            </a:r>
            <a:r>
              <a:rPr lang="en-US" sz="2000" dirty="0"/>
              <a:t> Menschen </a:t>
            </a:r>
            <a:r>
              <a:rPr lang="en-US" sz="2000" dirty="0" err="1"/>
              <a:t>zwischen</a:t>
            </a:r>
            <a:r>
              <a:rPr lang="en-US" sz="2000" dirty="0"/>
              <a:t> 14 und 25 Jahren – Frauen </a:t>
            </a:r>
            <a:r>
              <a:rPr lang="en-US" sz="2000" dirty="0" err="1"/>
              <a:t>noch</a:t>
            </a:r>
            <a:r>
              <a:rPr lang="en-US" sz="2000" dirty="0"/>
              <a:t> </a:t>
            </a:r>
            <a:r>
              <a:rPr lang="en-US" sz="2000" dirty="0" err="1"/>
              <a:t>mehr</a:t>
            </a:r>
            <a:r>
              <a:rPr lang="en-US" sz="2000" dirty="0"/>
              <a:t> </a:t>
            </a:r>
            <a:r>
              <a:rPr lang="en-US" sz="2000" dirty="0" err="1"/>
              <a:t>als</a:t>
            </a:r>
            <a:r>
              <a:rPr lang="en-US" sz="2000" dirty="0"/>
              <a:t> </a:t>
            </a:r>
            <a:r>
              <a:rPr lang="en-US" sz="2000" dirty="0" err="1"/>
              <a:t>Männer</a:t>
            </a:r>
            <a:r>
              <a:rPr lang="en-US" sz="2000" dirty="0"/>
              <a:t> – </a:t>
            </a:r>
            <a:r>
              <a:rPr lang="en-US" sz="2000" dirty="0" err="1"/>
              <a:t>insbesondere</a:t>
            </a:r>
            <a:r>
              <a:rPr lang="en-US" sz="2000" dirty="0"/>
              <a:t> </a:t>
            </a:r>
            <a:r>
              <a:rPr lang="en-US" sz="2000" dirty="0" err="1"/>
              <a:t>dann</a:t>
            </a:r>
            <a:r>
              <a:rPr lang="en-US" sz="2000" dirty="0"/>
              <a:t> </a:t>
            </a:r>
            <a:r>
              <a:rPr lang="en-US" sz="2000" dirty="0" err="1"/>
              <a:t>wenn</a:t>
            </a:r>
            <a:r>
              <a:rPr lang="en-US" sz="2000" dirty="0"/>
              <a:t> es </a:t>
            </a:r>
            <a:r>
              <a:rPr lang="en-US" sz="2000" dirty="0" err="1"/>
              <a:t>eine</a:t>
            </a:r>
            <a:r>
              <a:rPr lang="en-US" sz="2000" dirty="0"/>
              <a:t> </a:t>
            </a:r>
            <a:r>
              <a:rPr lang="en-US" sz="2000" dirty="0" err="1"/>
              <a:t>Passung</a:t>
            </a:r>
            <a:r>
              <a:rPr lang="en-US" sz="2000" dirty="0"/>
              <a:t> </a:t>
            </a:r>
            <a:r>
              <a:rPr lang="en-US" sz="2000" dirty="0" err="1"/>
              <a:t>zu</a:t>
            </a:r>
            <a:r>
              <a:rPr lang="en-US" sz="2000" dirty="0"/>
              <a:t> </a:t>
            </a:r>
            <a:r>
              <a:rPr lang="en-US" sz="2000" dirty="0" err="1"/>
              <a:t>einer</a:t>
            </a:r>
            <a:r>
              <a:rPr lang="en-US" sz="2000" dirty="0"/>
              <a:t> </a:t>
            </a:r>
            <a:r>
              <a:rPr lang="en-US" sz="2000" dirty="0" err="1"/>
              <a:t>vulnerabilisierenden</a:t>
            </a:r>
            <a:r>
              <a:rPr lang="en-US" sz="2000" dirty="0"/>
              <a:t> </a:t>
            </a:r>
            <a:r>
              <a:rPr lang="en-US" sz="2000" dirty="0" err="1"/>
              <a:t>Erziehung</a:t>
            </a:r>
            <a:r>
              <a:rPr lang="en-US" sz="2000" dirty="0"/>
              <a:t> </a:t>
            </a:r>
            <a:r>
              <a:rPr lang="en-US" sz="2000" dirty="0" err="1"/>
              <a:t>oder</a:t>
            </a:r>
            <a:r>
              <a:rPr lang="en-US" sz="2000" dirty="0"/>
              <a:t> </a:t>
            </a:r>
            <a:r>
              <a:rPr lang="en-US" sz="2000" dirty="0" err="1"/>
              <a:t>Lebenssituation</a:t>
            </a:r>
            <a:r>
              <a:rPr lang="en-US" sz="2000" dirty="0"/>
              <a:t> </a:t>
            </a:r>
            <a:r>
              <a:rPr lang="en-US" sz="2000" dirty="0" err="1"/>
              <a:t>gibt</a:t>
            </a:r>
            <a:r>
              <a:rPr lang="en-US" sz="2000" dirty="0"/>
              <a:t>. </a:t>
            </a:r>
          </a:p>
        </p:txBody>
      </p:sp>
      <p:sp>
        <p:nvSpPr>
          <p:cNvPr id="3" name="Fußzeilenplatzhalter 1">
            <a:extLst>
              <a:ext uri="{FF2B5EF4-FFF2-40B4-BE49-F238E27FC236}">
                <a16:creationId xmlns:a16="http://schemas.microsoft.com/office/drawing/2014/main" id="{B72B8408-574C-2919-1A64-AD574D294021}"/>
              </a:ext>
            </a:extLst>
          </p:cNvPr>
          <p:cNvSpPr>
            <a:spLocks noGrp="1"/>
          </p:cNvSpPr>
          <p:nvPr>
            <p:ph type="ftr" sz="quarter" idx="11"/>
          </p:nvPr>
        </p:nvSpPr>
        <p:spPr>
          <a:xfrm>
            <a:off x="2899330" y="6273384"/>
            <a:ext cx="6388768" cy="365125"/>
          </a:xfrm>
          <a:solidFill>
            <a:schemeClr val="bg1"/>
          </a:solidFill>
        </p:spPr>
        <p:txBody>
          <a:bodyPr vert="horz" lIns="91440" tIns="45720" rIns="91440" bIns="45720" rtlCol="0" anchor="ctr">
            <a:normAutofit/>
          </a:bodyPr>
          <a:lstStyle/>
          <a:p>
            <a:pPr>
              <a:spcAft>
                <a:spcPts val="600"/>
              </a:spcAft>
            </a:pPr>
            <a:r>
              <a:rPr lang="en-US" b="1" kern="1200" dirty="0">
                <a:solidFill>
                  <a:schemeClr val="tx1">
                    <a:alpha val="70000"/>
                  </a:schemeClr>
                </a:solidFill>
                <a:latin typeface="+mn-lt"/>
                <a:ea typeface="+mn-ea"/>
                <a:cs typeface="+mn-cs"/>
              </a:rPr>
              <a:t>Dr. Peter Hundertmark – </a:t>
            </a:r>
            <a:r>
              <a:rPr lang="en-US" b="1" kern="1200" dirty="0">
                <a:solidFill>
                  <a:schemeClr val="tx1">
                    <a:alpha val="70000"/>
                  </a:schemeClr>
                </a:solidFill>
                <a:latin typeface="+mn-lt"/>
                <a:ea typeface="+mn-ea"/>
                <a:cs typeface="+mn-cs"/>
                <a:hlinkClick r:id="rId3"/>
              </a:rPr>
              <a:t>peter.Hundertmark@bistum-speyer.de</a:t>
            </a:r>
            <a:r>
              <a:rPr lang="en-US" b="1" kern="1200" dirty="0">
                <a:solidFill>
                  <a:schemeClr val="tx1">
                    <a:alpha val="70000"/>
                  </a:schemeClr>
                </a:solidFill>
                <a:latin typeface="+mn-lt"/>
                <a:ea typeface="+mn-ea"/>
                <a:cs typeface="+mn-cs"/>
              </a:rPr>
              <a:t> - www.geistlich.net</a:t>
            </a:r>
          </a:p>
        </p:txBody>
      </p:sp>
    </p:spTree>
    <p:extLst>
      <p:ext uri="{BB962C8B-B14F-4D97-AF65-F5344CB8AC3E}">
        <p14:creationId xmlns:p14="http://schemas.microsoft.com/office/powerpoint/2010/main" val="1819399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7B6173-1D58-48E2-83CF-37350F315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E4CBDBB-4FBD-4B9E-BD01-054A81D43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B01A6F03-171F-40B2-8B2C-A061B89241F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15" name="Rectangle 14">
            <a:extLst>
              <a:ext uri="{FF2B5EF4-FFF2-40B4-BE49-F238E27FC236}">
                <a16:creationId xmlns:a16="http://schemas.microsoft.com/office/drawing/2014/main" id="{72C4834C-B602-4125-8264-BD0D55A588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53172EE5-132F-4DD4-8855-4DBBD9C346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5844" y="1110000"/>
            <a:ext cx="10195740" cy="4629235"/>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2" name="Titel 1">
            <a:extLst>
              <a:ext uri="{FF2B5EF4-FFF2-40B4-BE49-F238E27FC236}">
                <a16:creationId xmlns:a16="http://schemas.microsoft.com/office/drawing/2014/main" id="{64D72212-C8EF-D70E-475C-B6CA66A8037D}"/>
              </a:ext>
            </a:extLst>
          </p:cNvPr>
          <p:cNvSpPr>
            <a:spLocks noGrp="1"/>
          </p:cNvSpPr>
          <p:nvPr>
            <p:ph type="title"/>
          </p:nvPr>
        </p:nvSpPr>
        <p:spPr>
          <a:xfrm>
            <a:off x="1993641" y="1206430"/>
            <a:ext cx="8188026" cy="738792"/>
          </a:xfrm>
        </p:spPr>
        <p:txBody>
          <a:bodyPr anchor="b">
            <a:normAutofit fontScale="90000"/>
          </a:bodyPr>
          <a:lstStyle/>
          <a:p>
            <a:pPr algn="ctr"/>
            <a:r>
              <a:rPr lang="de-DE" sz="4800" dirty="0" err="1"/>
              <a:t>Vulnerabilisierende</a:t>
            </a:r>
            <a:r>
              <a:rPr lang="de-DE" sz="4800" dirty="0"/>
              <a:t> Theologien</a:t>
            </a:r>
          </a:p>
        </p:txBody>
      </p:sp>
      <p:sp>
        <p:nvSpPr>
          <p:cNvPr id="4" name="Foliennummernplatzhalter 3">
            <a:extLst>
              <a:ext uri="{FF2B5EF4-FFF2-40B4-BE49-F238E27FC236}">
                <a16:creationId xmlns:a16="http://schemas.microsoft.com/office/drawing/2014/main" id="{AEA0FBA2-7FF3-83DF-3EA1-9B819D0A0EE3}"/>
              </a:ext>
            </a:extLst>
          </p:cNvPr>
          <p:cNvSpPr>
            <a:spLocks noGrp="1"/>
          </p:cNvSpPr>
          <p:nvPr>
            <p:ph type="sldNum" sz="quarter" idx="12"/>
          </p:nvPr>
        </p:nvSpPr>
        <p:spPr>
          <a:xfrm>
            <a:off x="11722608" y="18288"/>
            <a:ext cx="475488" cy="475488"/>
          </a:xfrm>
        </p:spPr>
        <p:txBody>
          <a:bodyPr>
            <a:normAutofit/>
          </a:bodyPr>
          <a:lstStyle/>
          <a:p>
            <a:pPr algn="ctr">
              <a:spcAft>
                <a:spcPts val="600"/>
              </a:spcAft>
            </a:pPr>
            <a:fld id="{BB730A2A-26AE-4AA5-ABFC-09AE780D0442}" type="slidenum">
              <a:rPr lang="de-DE" sz="900">
                <a:solidFill>
                  <a:schemeClr val="tx1">
                    <a:alpha val="70000"/>
                  </a:schemeClr>
                </a:solidFill>
              </a:rPr>
              <a:pPr algn="ctr">
                <a:spcAft>
                  <a:spcPts val="600"/>
                </a:spcAft>
              </a:pPr>
              <a:t>14</a:t>
            </a:fld>
            <a:endParaRPr lang="de-DE" sz="900">
              <a:solidFill>
                <a:schemeClr val="tx1">
                  <a:alpha val="70000"/>
                </a:schemeClr>
              </a:solidFill>
            </a:endParaRPr>
          </a:p>
        </p:txBody>
      </p:sp>
      <p:sp>
        <p:nvSpPr>
          <p:cNvPr id="3" name="Inhaltsplatzhalter 2">
            <a:extLst>
              <a:ext uri="{FF2B5EF4-FFF2-40B4-BE49-F238E27FC236}">
                <a16:creationId xmlns:a16="http://schemas.microsoft.com/office/drawing/2014/main" id="{CEBD4E9E-9C7D-22FF-D17B-EBC074F6BED8}"/>
              </a:ext>
            </a:extLst>
          </p:cNvPr>
          <p:cNvSpPr>
            <a:spLocks noGrp="1"/>
          </p:cNvSpPr>
          <p:nvPr>
            <p:ph idx="1"/>
          </p:nvPr>
        </p:nvSpPr>
        <p:spPr>
          <a:xfrm>
            <a:off x="1993641" y="1945222"/>
            <a:ext cx="8192843" cy="3631060"/>
          </a:xfrm>
        </p:spPr>
        <p:txBody>
          <a:bodyPr anchor="t">
            <a:normAutofit lnSpcReduction="10000"/>
          </a:bodyPr>
          <a:lstStyle/>
          <a:p>
            <a:pPr marL="0" indent="0">
              <a:lnSpc>
                <a:spcPct val="114000"/>
              </a:lnSpc>
              <a:buNone/>
            </a:pPr>
            <a:r>
              <a:rPr lang="de-DE" sz="2000" dirty="0"/>
              <a:t>Es sind Theologien, die Menschen verletzlich – vulnerabel –  machen.</a:t>
            </a:r>
          </a:p>
          <a:p>
            <a:pPr marL="0" indent="0">
              <a:lnSpc>
                <a:spcPct val="114000"/>
              </a:lnSpc>
              <a:buNone/>
            </a:pPr>
            <a:r>
              <a:rPr lang="de-DE" sz="2000" dirty="0"/>
              <a:t>Theologien, die es Menschen erschweren, für sich und ihre Anliegen einzustehen. </a:t>
            </a:r>
          </a:p>
          <a:p>
            <a:pPr marL="0" indent="0">
              <a:lnSpc>
                <a:spcPct val="114000"/>
              </a:lnSpc>
              <a:buNone/>
            </a:pPr>
            <a:r>
              <a:rPr lang="de-DE" sz="2000" dirty="0"/>
              <a:t>Theologien, die verhindern, dass sich Menschen gegen Übergriffe zur Wehr setzen. </a:t>
            </a:r>
          </a:p>
          <a:p>
            <a:pPr marL="0" indent="0">
              <a:lnSpc>
                <a:spcPct val="114000"/>
              </a:lnSpc>
              <a:buNone/>
            </a:pPr>
            <a:r>
              <a:rPr lang="de-DE" sz="2000" dirty="0"/>
              <a:t>Theologien, die Menschen zu Verhaltensweisen motivieren, die ihr Leben langfristig überschatten, belasten oder gar zerstören. </a:t>
            </a:r>
          </a:p>
          <a:p>
            <a:pPr marL="0" indent="0">
              <a:lnSpc>
                <a:spcPct val="114000"/>
              </a:lnSpc>
              <a:buNone/>
            </a:pPr>
            <a:r>
              <a:rPr lang="de-DE" sz="2000" dirty="0"/>
              <a:t>Theologien, die sie an Fremdbestimmung ausliefern und anderen Menschen Macht über das eigene Leben geben.</a:t>
            </a:r>
          </a:p>
          <a:p>
            <a:pPr marL="0" indent="0">
              <a:lnSpc>
                <a:spcPct val="114000"/>
              </a:lnSpc>
              <a:buNone/>
            </a:pPr>
            <a:endParaRPr lang="de-DE" sz="2000" dirty="0"/>
          </a:p>
        </p:txBody>
      </p:sp>
      <p:sp>
        <p:nvSpPr>
          <p:cNvPr id="5" name="Fußzeilenplatzhalter 1">
            <a:extLst>
              <a:ext uri="{FF2B5EF4-FFF2-40B4-BE49-F238E27FC236}">
                <a16:creationId xmlns:a16="http://schemas.microsoft.com/office/drawing/2014/main" id="{67AC4556-3368-7564-0F50-6C388071576B}"/>
              </a:ext>
            </a:extLst>
          </p:cNvPr>
          <p:cNvSpPr>
            <a:spLocks noGrp="1"/>
          </p:cNvSpPr>
          <p:nvPr>
            <p:ph type="ftr" sz="quarter" idx="11"/>
          </p:nvPr>
        </p:nvSpPr>
        <p:spPr>
          <a:xfrm>
            <a:off x="2899330" y="6273384"/>
            <a:ext cx="6388768" cy="365125"/>
          </a:xfrm>
          <a:solidFill>
            <a:schemeClr val="bg1"/>
          </a:solidFill>
        </p:spPr>
        <p:txBody>
          <a:bodyPr vert="horz" lIns="91440" tIns="45720" rIns="91440" bIns="45720" rtlCol="0" anchor="ctr">
            <a:normAutofit/>
          </a:bodyPr>
          <a:lstStyle/>
          <a:p>
            <a:pPr>
              <a:spcAft>
                <a:spcPts val="600"/>
              </a:spcAft>
            </a:pPr>
            <a:r>
              <a:rPr lang="en-US" b="1" kern="1200" dirty="0">
                <a:solidFill>
                  <a:schemeClr val="tx1">
                    <a:alpha val="70000"/>
                  </a:schemeClr>
                </a:solidFill>
                <a:latin typeface="+mn-lt"/>
                <a:ea typeface="+mn-ea"/>
                <a:cs typeface="+mn-cs"/>
              </a:rPr>
              <a:t>Dr. Peter Hundertmark – </a:t>
            </a:r>
            <a:r>
              <a:rPr lang="en-US" b="1" kern="1200" dirty="0">
                <a:solidFill>
                  <a:schemeClr val="tx1">
                    <a:alpha val="70000"/>
                  </a:schemeClr>
                </a:solidFill>
                <a:latin typeface="+mn-lt"/>
                <a:ea typeface="+mn-ea"/>
                <a:cs typeface="+mn-cs"/>
                <a:hlinkClick r:id="rId3"/>
              </a:rPr>
              <a:t>peter.Hundertmark@bistum-speyer.de</a:t>
            </a:r>
            <a:r>
              <a:rPr lang="en-US" b="1" kern="1200" dirty="0">
                <a:solidFill>
                  <a:schemeClr val="tx1">
                    <a:alpha val="70000"/>
                  </a:schemeClr>
                </a:solidFill>
                <a:latin typeface="+mn-lt"/>
                <a:ea typeface="+mn-ea"/>
                <a:cs typeface="+mn-cs"/>
              </a:rPr>
              <a:t> - www.geistlich.net</a:t>
            </a:r>
          </a:p>
        </p:txBody>
      </p:sp>
    </p:spTree>
    <p:extLst>
      <p:ext uri="{BB962C8B-B14F-4D97-AF65-F5344CB8AC3E}">
        <p14:creationId xmlns:p14="http://schemas.microsoft.com/office/powerpoint/2010/main" val="619871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A27639D-84E0-13F2-517A-201D38B608F9}"/>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7B6173-1D58-48E2-83CF-37350F315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E4CBDBB-4FBD-4B9E-BD01-054A81D43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B01A6F03-171F-40B2-8B2C-A061B89241F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15" name="Rectangle 14">
            <a:extLst>
              <a:ext uri="{FF2B5EF4-FFF2-40B4-BE49-F238E27FC236}">
                <a16:creationId xmlns:a16="http://schemas.microsoft.com/office/drawing/2014/main" id="{72C4834C-B602-4125-8264-BD0D55A588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53172EE5-132F-4DD4-8855-4DBBD9C346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5844" y="1110000"/>
            <a:ext cx="10195740" cy="4629235"/>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2" name="Titel 1">
            <a:extLst>
              <a:ext uri="{FF2B5EF4-FFF2-40B4-BE49-F238E27FC236}">
                <a16:creationId xmlns:a16="http://schemas.microsoft.com/office/drawing/2014/main" id="{C3C19201-1ECE-3CA3-3250-F72299632577}"/>
              </a:ext>
            </a:extLst>
          </p:cNvPr>
          <p:cNvSpPr>
            <a:spLocks noGrp="1"/>
          </p:cNvSpPr>
          <p:nvPr>
            <p:ph type="title"/>
          </p:nvPr>
        </p:nvSpPr>
        <p:spPr>
          <a:xfrm>
            <a:off x="1998458" y="1281718"/>
            <a:ext cx="8188026" cy="779133"/>
          </a:xfrm>
        </p:spPr>
        <p:txBody>
          <a:bodyPr anchor="b">
            <a:normAutofit/>
          </a:bodyPr>
          <a:lstStyle/>
          <a:p>
            <a:pPr algn="ctr"/>
            <a:r>
              <a:rPr lang="de-DE" sz="4800" dirty="0" err="1"/>
              <a:t>Vulnerabilisierende</a:t>
            </a:r>
            <a:r>
              <a:rPr lang="de-DE" sz="4800" dirty="0"/>
              <a:t> Theologien</a:t>
            </a:r>
          </a:p>
        </p:txBody>
      </p:sp>
      <p:sp>
        <p:nvSpPr>
          <p:cNvPr id="4" name="Foliennummernplatzhalter 3">
            <a:extLst>
              <a:ext uri="{FF2B5EF4-FFF2-40B4-BE49-F238E27FC236}">
                <a16:creationId xmlns:a16="http://schemas.microsoft.com/office/drawing/2014/main" id="{A903C84B-23C0-572B-4D1B-ECD395C9789A}"/>
              </a:ext>
            </a:extLst>
          </p:cNvPr>
          <p:cNvSpPr>
            <a:spLocks noGrp="1"/>
          </p:cNvSpPr>
          <p:nvPr>
            <p:ph type="sldNum" sz="quarter" idx="12"/>
          </p:nvPr>
        </p:nvSpPr>
        <p:spPr>
          <a:xfrm>
            <a:off x="11722608" y="18288"/>
            <a:ext cx="475488" cy="475488"/>
          </a:xfrm>
        </p:spPr>
        <p:txBody>
          <a:bodyPr>
            <a:normAutofit/>
          </a:bodyPr>
          <a:lstStyle/>
          <a:p>
            <a:pPr algn="ctr">
              <a:spcAft>
                <a:spcPts val="600"/>
              </a:spcAft>
            </a:pPr>
            <a:fld id="{BB730A2A-26AE-4AA5-ABFC-09AE780D0442}" type="slidenum">
              <a:rPr lang="de-DE" sz="900">
                <a:solidFill>
                  <a:schemeClr val="tx1">
                    <a:alpha val="70000"/>
                  </a:schemeClr>
                </a:solidFill>
              </a:rPr>
              <a:pPr algn="ctr">
                <a:spcAft>
                  <a:spcPts val="600"/>
                </a:spcAft>
              </a:pPr>
              <a:t>15</a:t>
            </a:fld>
            <a:endParaRPr lang="de-DE" sz="900">
              <a:solidFill>
                <a:schemeClr val="tx1">
                  <a:alpha val="70000"/>
                </a:schemeClr>
              </a:solidFill>
            </a:endParaRPr>
          </a:p>
        </p:txBody>
      </p:sp>
      <p:sp>
        <p:nvSpPr>
          <p:cNvPr id="3" name="Inhaltsplatzhalter 2">
            <a:extLst>
              <a:ext uri="{FF2B5EF4-FFF2-40B4-BE49-F238E27FC236}">
                <a16:creationId xmlns:a16="http://schemas.microsoft.com/office/drawing/2014/main" id="{4B4BA85B-11A4-90F3-6651-64BDE2CD7F68}"/>
              </a:ext>
            </a:extLst>
          </p:cNvPr>
          <p:cNvSpPr>
            <a:spLocks noGrp="1"/>
          </p:cNvSpPr>
          <p:nvPr>
            <p:ph idx="1"/>
          </p:nvPr>
        </p:nvSpPr>
        <p:spPr>
          <a:xfrm>
            <a:off x="1993641" y="2232569"/>
            <a:ext cx="8192843" cy="3050631"/>
          </a:xfrm>
        </p:spPr>
        <p:txBody>
          <a:bodyPr anchor="t">
            <a:noAutofit/>
          </a:bodyPr>
          <a:lstStyle/>
          <a:p>
            <a:pPr marL="0" indent="0">
              <a:lnSpc>
                <a:spcPct val="114000"/>
              </a:lnSpc>
              <a:buNone/>
            </a:pPr>
            <a:r>
              <a:rPr lang="de-DE" sz="2000" dirty="0" err="1"/>
              <a:t>Vulnerabilisierende</a:t>
            </a:r>
            <a:r>
              <a:rPr lang="de-DE" sz="2000" dirty="0"/>
              <a:t> Theologien werden aus Bibelzitaten, dogmatischen Aussagen, klassischen Elementen der Theologie, Liturgie und Spiritualität zusammengebaut – mit dem Ziel, illegitime Macht zu legitimieren und Widerstand zu unterbinden. </a:t>
            </a:r>
          </a:p>
          <a:p>
            <a:pPr marL="0" indent="0">
              <a:lnSpc>
                <a:spcPct val="114000"/>
              </a:lnSpc>
              <a:buNone/>
            </a:pPr>
            <a:r>
              <a:rPr lang="de-DE" sz="2000" dirty="0"/>
              <a:t>Es kann sich auch um schlüssige theologische Konzepte aus anderen gesellschaftlichen Kontexten handeln, die erst durch ihre unkritische Übernahme ins Heute ihre dysfunktional-</a:t>
            </a:r>
            <a:r>
              <a:rPr lang="de-DE" sz="2000" dirty="0" err="1"/>
              <a:t>vulnerabilisierende</a:t>
            </a:r>
            <a:r>
              <a:rPr lang="de-DE" sz="2000" dirty="0"/>
              <a:t> Wirkung entfalten. </a:t>
            </a:r>
          </a:p>
          <a:p>
            <a:pPr marL="0" indent="0">
              <a:lnSpc>
                <a:spcPct val="114000"/>
              </a:lnSpc>
              <a:buNone/>
            </a:pPr>
            <a:endParaRPr lang="de-DE" sz="2000" dirty="0"/>
          </a:p>
        </p:txBody>
      </p:sp>
      <p:sp>
        <p:nvSpPr>
          <p:cNvPr id="5" name="Fußzeilenplatzhalter 1">
            <a:extLst>
              <a:ext uri="{FF2B5EF4-FFF2-40B4-BE49-F238E27FC236}">
                <a16:creationId xmlns:a16="http://schemas.microsoft.com/office/drawing/2014/main" id="{EF2C039A-53DD-CA94-30FB-1922F59D2D3A}"/>
              </a:ext>
            </a:extLst>
          </p:cNvPr>
          <p:cNvSpPr>
            <a:spLocks noGrp="1"/>
          </p:cNvSpPr>
          <p:nvPr>
            <p:ph type="ftr" sz="quarter" idx="11"/>
          </p:nvPr>
        </p:nvSpPr>
        <p:spPr>
          <a:xfrm>
            <a:off x="2899330" y="6273384"/>
            <a:ext cx="6388768" cy="365125"/>
          </a:xfrm>
          <a:solidFill>
            <a:schemeClr val="bg1"/>
          </a:solidFill>
        </p:spPr>
        <p:txBody>
          <a:bodyPr vert="horz" lIns="91440" tIns="45720" rIns="91440" bIns="45720" rtlCol="0" anchor="ctr">
            <a:normAutofit/>
          </a:bodyPr>
          <a:lstStyle/>
          <a:p>
            <a:pPr>
              <a:spcAft>
                <a:spcPts val="600"/>
              </a:spcAft>
            </a:pPr>
            <a:r>
              <a:rPr lang="en-US" b="1" kern="1200" dirty="0">
                <a:solidFill>
                  <a:schemeClr val="tx1">
                    <a:alpha val="70000"/>
                  </a:schemeClr>
                </a:solidFill>
                <a:latin typeface="+mn-lt"/>
                <a:ea typeface="+mn-ea"/>
                <a:cs typeface="+mn-cs"/>
              </a:rPr>
              <a:t>Dr. Peter Hundertmark – </a:t>
            </a:r>
            <a:r>
              <a:rPr lang="en-US" b="1" kern="1200" dirty="0">
                <a:solidFill>
                  <a:schemeClr val="tx1">
                    <a:alpha val="70000"/>
                  </a:schemeClr>
                </a:solidFill>
                <a:latin typeface="+mn-lt"/>
                <a:ea typeface="+mn-ea"/>
                <a:cs typeface="+mn-cs"/>
                <a:hlinkClick r:id="rId3"/>
              </a:rPr>
              <a:t>peter.Hundertmark@bistum-speyer.de</a:t>
            </a:r>
            <a:r>
              <a:rPr lang="en-US" b="1" kern="1200" dirty="0">
                <a:solidFill>
                  <a:schemeClr val="tx1">
                    <a:alpha val="70000"/>
                  </a:schemeClr>
                </a:solidFill>
                <a:latin typeface="+mn-lt"/>
                <a:ea typeface="+mn-ea"/>
                <a:cs typeface="+mn-cs"/>
              </a:rPr>
              <a:t> - www.geistlich.net</a:t>
            </a:r>
          </a:p>
        </p:txBody>
      </p:sp>
    </p:spTree>
    <p:extLst>
      <p:ext uri="{BB962C8B-B14F-4D97-AF65-F5344CB8AC3E}">
        <p14:creationId xmlns:p14="http://schemas.microsoft.com/office/powerpoint/2010/main" val="3892193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D7B6173-1D58-48E2-83CF-37350F315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E4CBDBB-4FBD-4B9E-BD01-054A81D43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a:extLst>
              <a:ext uri="{FF2B5EF4-FFF2-40B4-BE49-F238E27FC236}">
                <a16:creationId xmlns:a16="http://schemas.microsoft.com/office/drawing/2014/main" id="{B01A6F03-171F-40B2-8B2C-A061B89241F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16" name="Rectangle 15">
            <a:extLst>
              <a:ext uri="{FF2B5EF4-FFF2-40B4-BE49-F238E27FC236}">
                <a16:creationId xmlns:a16="http://schemas.microsoft.com/office/drawing/2014/main" id="{72C4834C-B602-4125-8264-BD0D55A588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53172EE5-132F-4DD4-8855-4DBBD9C346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5844" y="1110000"/>
            <a:ext cx="10195740" cy="4629235"/>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2" name="Titel 1">
            <a:extLst>
              <a:ext uri="{FF2B5EF4-FFF2-40B4-BE49-F238E27FC236}">
                <a16:creationId xmlns:a16="http://schemas.microsoft.com/office/drawing/2014/main" id="{9B2510A0-996F-0FC0-5F41-CB34512ACB5F}"/>
              </a:ext>
            </a:extLst>
          </p:cNvPr>
          <p:cNvSpPr>
            <a:spLocks noGrp="1"/>
          </p:cNvSpPr>
          <p:nvPr>
            <p:ph type="title"/>
          </p:nvPr>
        </p:nvSpPr>
        <p:spPr>
          <a:xfrm>
            <a:off x="1998875" y="1302871"/>
            <a:ext cx="8188026" cy="640229"/>
          </a:xfrm>
        </p:spPr>
        <p:txBody>
          <a:bodyPr anchor="b">
            <a:normAutofit fontScale="90000"/>
          </a:bodyPr>
          <a:lstStyle/>
          <a:p>
            <a:pPr algn="ctr"/>
            <a:r>
              <a:rPr lang="de-DE" sz="4800" dirty="0"/>
              <a:t>Seelsorgliches Gespräch</a:t>
            </a:r>
          </a:p>
        </p:txBody>
      </p:sp>
      <p:sp>
        <p:nvSpPr>
          <p:cNvPr id="5" name="Foliennummernplatzhalter 4">
            <a:extLst>
              <a:ext uri="{FF2B5EF4-FFF2-40B4-BE49-F238E27FC236}">
                <a16:creationId xmlns:a16="http://schemas.microsoft.com/office/drawing/2014/main" id="{1426CCEF-8C9A-43BC-310A-7AD525DA7053}"/>
              </a:ext>
            </a:extLst>
          </p:cNvPr>
          <p:cNvSpPr>
            <a:spLocks noGrp="1"/>
          </p:cNvSpPr>
          <p:nvPr>
            <p:ph type="sldNum" sz="quarter" idx="12"/>
          </p:nvPr>
        </p:nvSpPr>
        <p:spPr>
          <a:xfrm>
            <a:off x="11722608" y="18288"/>
            <a:ext cx="475488" cy="475488"/>
          </a:xfrm>
        </p:spPr>
        <p:txBody>
          <a:bodyPr>
            <a:normAutofit/>
          </a:bodyPr>
          <a:lstStyle/>
          <a:p>
            <a:pPr algn="ctr">
              <a:spcAft>
                <a:spcPts val="600"/>
              </a:spcAft>
            </a:pPr>
            <a:fld id="{BB730A2A-26AE-4AA5-ABFC-09AE780D0442}" type="slidenum">
              <a:rPr lang="de-DE" sz="900">
                <a:solidFill>
                  <a:schemeClr val="tx1">
                    <a:alpha val="70000"/>
                  </a:schemeClr>
                </a:solidFill>
              </a:rPr>
              <a:pPr algn="ctr">
                <a:spcAft>
                  <a:spcPts val="600"/>
                </a:spcAft>
              </a:pPr>
              <a:t>16</a:t>
            </a:fld>
            <a:endParaRPr lang="de-DE" sz="900">
              <a:solidFill>
                <a:schemeClr val="tx1">
                  <a:alpha val="70000"/>
                </a:schemeClr>
              </a:solidFill>
            </a:endParaRPr>
          </a:p>
        </p:txBody>
      </p:sp>
      <p:sp>
        <p:nvSpPr>
          <p:cNvPr id="3" name="Inhaltsplatzhalter 2">
            <a:extLst>
              <a:ext uri="{FF2B5EF4-FFF2-40B4-BE49-F238E27FC236}">
                <a16:creationId xmlns:a16="http://schemas.microsoft.com/office/drawing/2014/main" id="{7953BAF8-2E77-5519-A70F-615696BF8116}"/>
              </a:ext>
            </a:extLst>
          </p:cNvPr>
          <p:cNvSpPr>
            <a:spLocks noGrp="1"/>
          </p:cNvSpPr>
          <p:nvPr>
            <p:ph idx="1"/>
          </p:nvPr>
        </p:nvSpPr>
        <p:spPr>
          <a:xfrm>
            <a:off x="1993641" y="1943100"/>
            <a:ext cx="8721984" cy="3633182"/>
          </a:xfrm>
        </p:spPr>
        <p:txBody>
          <a:bodyPr anchor="t">
            <a:normAutofit lnSpcReduction="10000"/>
          </a:bodyPr>
          <a:lstStyle/>
          <a:p>
            <a:pPr marL="0" indent="0">
              <a:lnSpc>
                <a:spcPct val="114000"/>
              </a:lnSpc>
              <a:buNone/>
            </a:pPr>
            <a:r>
              <a:rPr lang="de-DE" sz="2000" dirty="0"/>
              <a:t>Sie müssen jetzt erst einmal nur zuhören – nicht weniger und auch nicht mehr. </a:t>
            </a:r>
          </a:p>
          <a:p>
            <a:pPr marL="0" indent="0">
              <a:lnSpc>
                <a:spcPct val="114000"/>
              </a:lnSpc>
              <a:buNone/>
            </a:pPr>
            <a:r>
              <a:rPr lang="de-DE" sz="2000" dirty="0"/>
              <a:t>Zuhören heißt, Verständnis für den Menschen zu haben, der jetzt mit ihnen spricht. Verständnis ist nicht gleich Verstehen und auch nicht gleich Zustimmen. Sie sind gefragt, dem Menschen sein Erleben zu glauben. </a:t>
            </a:r>
          </a:p>
          <a:p>
            <a:pPr marL="0" indent="0">
              <a:lnSpc>
                <a:spcPct val="114000"/>
              </a:lnSpc>
              <a:buNone/>
            </a:pPr>
            <a:r>
              <a:rPr lang="de-DE" sz="2000" dirty="0"/>
              <a:t>Vielleicht kommt ihnen das Erzählte ungeheuerlich, unwahrscheinlich, undenkbar… vor. Entscheidend ist aber, dass ihr/e Gesprächspartner*in sich von dem Erlebten belastet fühlt.</a:t>
            </a:r>
          </a:p>
          <a:p>
            <a:pPr marL="0" indent="0">
              <a:lnSpc>
                <a:spcPct val="114000"/>
              </a:lnSpc>
              <a:buNone/>
            </a:pPr>
            <a:r>
              <a:rPr lang="de-DE" sz="2000" dirty="0"/>
              <a:t>Sie sind nicht für Plausibilisierung zuständig.</a:t>
            </a:r>
          </a:p>
          <a:p>
            <a:pPr marL="0" indent="0">
              <a:lnSpc>
                <a:spcPct val="114000"/>
              </a:lnSpc>
              <a:buNone/>
            </a:pPr>
            <a:r>
              <a:rPr lang="de-DE" sz="2000" dirty="0"/>
              <a:t>Fragen sie nicht nach Details, um Retraumatisierungen zu vermeiden. </a:t>
            </a:r>
          </a:p>
          <a:p>
            <a:pPr marL="0" indent="0">
              <a:lnSpc>
                <a:spcPct val="114000"/>
              </a:lnSpc>
              <a:buNone/>
            </a:pPr>
            <a:endParaRPr lang="de-DE" sz="2000" dirty="0"/>
          </a:p>
          <a:p>
            <a:pPr marL="0" indent="0">
              <a:lnSpc>
                <a:spcPct val="114000"/>
              </a:lnSpc>
              <a:buNone/>
            </a:pPr>
            <a:endParaRPr lang="de-DE" sz="2000" dirty="0"/>
          </a:p>
        </p:txBody>
      </p:sp>
      <p:sp>
        <p:nvSpPr>
          <p:cNvPr id="4" name="Fußzeilenplatzhalter 1">
            <a:extLst>
              <a:ext uri="{FF2B5EF4-FFF2-40B4-BE49-F238E27FC236}">
                <a16:creationId xmlns:a16="http://schemas.microsoft.com/office/drawing/2014/main" id="{E9988966-615D-84DD-1B37-44F6F85C14A1}"/>
              </a:ext>
            </a:extLst>
          </p:cNvPr>
          <p:cNvSpPr>
            <a:spLocks noGrp="1"/>
          </p:cNvSpPr>
          <p:nvPr>
            <p:ph type="ftr" sz="quarter" idx="11"/>
          </p:nvPr>
        </p:nvSpPr>
        <p:spPr>
          <a:xfrm>
            <a:off x="2899330" y="6273384"/>
            <a:ext cx="6388768" cy="365125"/>
          </a:xfrm>
          <a:solidFill>
            <a:schemeClr val="bg1"/>
          </a:solidFill>
        </p:spPr>
        <p:txBody>
          <a:bodyPr vert="horz" lIns="91440" tIns="45720" rIns="91440" bIns="45720" rtlCol="0" anchor="ctr">
            <a:normAutofit/>
          </a:bodyPr>
          <a:lstStyle/>
          <a:p>
            <a:pPr>
              <a:spcAft>
                <a:spcPts val="600"/>
              </a:spcAft>
            </a:pPr>
            <a:r>
              <a:rPr lang="en-US" b="1" kern="1200" dirty="0">
                <a:solidFill>
                  <a:schemeClr val="tx1">
                    <a:alpha val="70000"/>
                  </a:schemeClr>
                </a:solidFill>
                <a:latin typeface="+mn-lt"/>
                <a:ea typeface="+mn-ea"/>
                <a:cs typeface="+mn-cs"/>
              </a:rPr>
              <a:t>Dr. Peter Hundertmark – </a:t>
            </a:r>
            <a:r>
              <a:rPr lang="en-US" b="1" kern="1200" dirty="0">
                <a:solidFill>
                  <a:schemeClr val="tx1">
                    <a:alpha val="70000"/>
                  </a:schemeClr>
                </a:solidFill>
                <a:latin typeface="+mn-lt"/>
                <a:ea typeface="+mn-ea"/>
                <a:cs typeface="+mn-cs"/>
                <a:hlinkClick r:id="rId3"/>
              </a:rPr>
              <a:t>peter.Hundertmark@bistum-speyer.de</a:t>
            </a:r>
            <a:r>
              <a:rPr lang="en-US" b="1" kern="1200" dirty="0">
                <a:solidFill>
                  <a:schemeClr val="tx1">
                    <a:alpha val="70000"/>
                  </a:schemeClr>
                </a:solidFill>
                <a:latin typeface="+mn-lt"/>
                <a:ea typeface="+mn-ea"/>
                <a:cs typeface="+mn-cs"/>
              </a:rPr>
              <a:t> - www.geistlich.net</a:t>
            </a:r>
          </a:p>
        </p:txBody>
      </p:sp>
    </p:spTree>
    <p:extLst>
      <p:ext uri="{BB962C8B-B14F-4D97-AF65-F5344CB8AC3E}">
        <p14:creationId xmlns:p14="http://schemas.microsoft.com/office/powerpoint/2010/main" val="1606120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7B6173-1D58-48E2-83CF-37350F315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E4CBDBB-4FBD-4B9E-BD01-054A81D43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B01A6F03-171F-40B2-8B2C-A061B89241F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15" name="Rectangle 14">
            <a:extLst>
              <a:ext uri="{FF2B5EF4-FFF2-40B4-BE49-F238E27FC236}">
                <a16:creationId xmlns:a16="http://schemas.microsoft.com/office/drawing/2014/main" id="{72C4834C-B602-4125-8264-BD0D55A588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53172EE5-132F-4DD4-8855-4DBBD9C346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5844" y="1110000"/>
            <a:ext cx="10195740" cy="4629235"/>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4" name="Foliennummernplatzhalter 3">
            <a:extLst>
              <a:ext uri="{FF2B5EF4-FFF2-40B4-BE49-F238E27FC236}">
                <a16:creationId xmlns:a16="http://schemas.microsoft.com/office/drawing/2014/main" id="{00587A0F-DECC-840B-CC79-8E5623547510}"/>
              </a:ext>
            </a:extLst>
          </p:cNvPr>
          <p:cNvSpPr>
            <a:spLocks noGrp="1"/>
          </p:cNvSpPr>
          <p:nvPr>
            <p:ph type="sldNum" sz="quarter" idx="12"/>
          </p:nvPr>
        </p:nvSpPr>
        <p:spPr>
          <a:xfrm>
            <a:off x="11722608" y="18288"/>
            <a:ext cx="475488" cy="475488"/>
          </a:xfrm>
        </p:spPr>
        <p:txBody>
          <a:bodyPr>
            <a:normAutofit/>
          </a:bodyPr>
          <a:lstStyle/>
          <a:p>
            <a:pPr algn="ctr">
              <a:spcAft>
                <a:spcPts val="600"/>
              </a:spcAft>
            </a:pPr>
            <a:fld id="{BB730A2A-26AE-4AA5-ABFC-09AE780D0442}" type="slidenum">
              <a:rPr lang="de-DE" sz="900">
                <a:solidFill>
                  <a:schemeClr val="tx1">
                    <a:alpha val="70000"/>
                  </a:schemeClr>
                </a:solidFill>
              </a:rPr>
              <a:pPr algn="ctr">
                <a:spcAft>
                  <a:spcPts val="600"/>
                </a:spcAft>
              </a:pPr>
              <a:t>17</a:t>
            </a:fld>
            <a:endParaRPr lang="de-DE" sz="900">
              <a:solidFill>
                <a:schemeClr val="tx1">
                  <a:alpha val="70000"/>
                </a:schemeClr>
              </a:solidFill>
            </a:endParaRPr>
          </a:p>
        </p:txBody>
      </p:sp>
      <p:sp>
        <p:nvSpPr>
          <p:cNvPr id="3" name="Inhaltsplatzhalter 2">
            <a:extLst>
              <a:ext uri="{FF2B5EF4-FFF2-40B4-BE49-F238E27FC236}">
                <a16:creationId xmlns:a16="http://schemas.microsoft.com/office/drawing/2014/main" id="{218BAB7E-74C7-A273-56DE-DF8C4C5CF0B5}"/>
              </a:ext>
            </a:extLst>
          </p:cNvPr>
          <p:cNvSpPr>
            <a:spLocks noGrp="1"/>
          </p:cNvSpPr>
          <p:nvPr>
            <p:ph idx="1"/>
          </p:nvPr>
        </p:nvSpPr>
        <p:spPr>
          <a:xfrm>
            <a:off x="1993641" y="1310641"/>
            <a:ext cx="8328919" cy="4265642"/>
          </a:xfrm>
        </p:spPr>
        <p:txBody>
          <a:bodyPr anchor="t">
            <a:normAutofit lnSpcReduction="10000"/>
          </a:bodyPr>
          <a:lstStyle/>
          <a:p>
            <a:pPr marL="0" indent="0">
              <a:lnSpc>
                <a:spcPct val="114000"/>
              </a:lnSpc>
              <a:buNone/>
            </a:pPr>
            <a:r>
              <a:rPr lang="de-DE" sz="2000" dirty="0"/>
              <a:t>Vermeiden sie möglichst alle Formulierungen, die irgendwie eine Mitschuld ihrer/s Gesprächspartner*in nahe legen könnten. Unterlassen sie Fragen wie: „Warum sind sie nicht weggegangen?“ „Warum haben sie sich nicht gewehrt?“ „Was hat sie dahin gebracht?“</a:t>
            </a:r>
          </a:p>
          <a:p>
            <a:pPr marL="0" indent="0">
              <a:lnSpc>
                <a:spcPct val="124000"/>
              </a:lnSpc>
              <a:buNone/>
            </a:pPr>
            <a:r>
              <a:rPr lang="de-DE" sz="2000" dirty="0"/>
              <a:t>Streng verboten sind alle Formulierungen, die irgendwie als Aufforderung zur Vergebung, als Aufforderung zu Verständnis für den/die Täter*in oder allgemein zu einem Schlussstrich verstanden werden könnten.</a:t>
            </a:r>
          </a:p>
          <a:p>
            <a:pPr marL="0" indent="0">
              <a:lnSpc>
                <a:spcPct val="124000"/>
              </a:lnSpc>
              <a:buNone/>
            </a:pPr>
            <a:r>
              <a:rPr lang="de-DE" sz="2000" dirty="0"/>
              <a:t>Vermeiden sie alles, was als Relativierung verstanden werden könnte. Kein: „So schlimm war es doch gar nicht“; „Jetzt sind sie ja raus“; „Zum Glück war es nur geistlicher Missbrauch, waren es nur verbale Übergriffe, nur…“ „Nur“ ist ein Wort, dass am besten gar nicht vorkommt. </a:t>
            </a:r>
          </a:p>
          <a:p>
            <a:pPr marL="0" indent="0">
              <a:lnSpc>
                <a:spcPct val="114000"/>
              </a:lnSpc>
              <a:buNone/>
            </a:pPr>
            <a:endParaRPr lang="de-DE" sz="2000" dirty="0"/>
          </a:p>
        </p:txBody>
      </p:sp>
      <p:sp>
        <p:nvSpPr>
          <p:cNvPr id="5" name="Fußzeilenplatzhalter 1">
            <a:extLst>
              <a:ext uri="{FF2B5EF4-FFF2-40B4-BE49-F238E27FC236}">
                <a16:creationId xmlns:a16="http://schemas.microsoft.com/office/drawing/2014/main" id="{286487C2-10E6-3721-C687-36A51E8C86C3}"/>
              </a:ext>
            </a:extLst>
          </p:cNvPr>
          <p:cNvSpPr>
            <a:spLocks noGrp="1"/>
          </p:cNvSpPr>
          <p:nvPr>
            <p:ph type="ftr" sz="quarter" idx="11"/>
          </p:nvPr>
        </p:nvSpPr>
        <p:spPr>
          <a:xfrm>
            <a:off x="2899330" y="6273384"/>
            <a:ext cx="6388768" cy="365125"/>
          </a:xfrm>
          <a:solidFill>
            <a:schemeClr val="bg1"/>
          </a:solidFill>
        </p:spPr>
        <p:txBody>
          <a:bodyPr vert="horz" lIns="91440" tIns="45720" rIns="91440" bIns="45720" rtlCol="0" anchor="ctr">
            <a:normAutofit/>
          </a:bodyPr>
          <a:lstStyle/>
          <a:p>
            <a:pPr>
              <a:spcAft>
                <a:spcPts val="600"/>
              </a:spcAft>
            </a:pPr>
            <a:r>
              <a:rPr lang="en-US" b="1" kern="1200" dirty="0">
                <a:solidFill>
                  <a:schemeClr val="tx1">
                    <a:alpha val="70000"/>
                  </a:schemeClr>
                </a:solidFill>
                <a:latin typeface="+mn-lt"/>
                <a:ea typeface="+mn-ea"/>
                <a:cs typeface="+mn-cs"/>
              </a:rPr>
              <a:t>Dr. Peter Hundertmark – </a:t>
            </a:r>
            <a:r>
              <a:rPr lang="en-US" b="1" kern="1200" dirty="0">
                <a:solidFill>
                  <a:schemeClr val="tx1">
                    <a:alpha val="70000"/>
                  </a:schemeClr>
                </a:solidFill>
                <a:latin typeface="+mn-lt"/>
                <a:ea typeface="+mn-ea"/>
                <a:cs typeface="+mn-cs"/>
                <a:hlinkClick r:id="rId3"/>
              </a:rPr>
              <a:t>peter.Hundertmark@bistum-speyer.de</a:t>
            </a:r>
            <a:r>
              <a:rPr lang="en-US" b="1" kern="1200" dirty="0">
                <a:solidFill>
                  <a:schemeClr val="tx1">
                    <a:alpha val="70000"/>
                  </a:schemeClr>
                </a:solidFill>
                <a:latin typeface="+mn-lt"/>
                <a:ea typeface="+mn-ea"/>
                <a:cs typeface="+mn-cs"/>
              </a:rPr>
              <a:t> - www.geistlich.net</a:t>
            </a:r>
          </a:p>
        </p:txBody>
      </p:sp>
    </p:spTree>
    <p:extLst>
      <p:ext uri="{BB962C8B-B14F-4D97-AF65-F5344CB8AC3E}">
        <p14:creationId xmlns:p14="http://schemas.microsoft.com/office/powerpoint/2010/main" val="728485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7B6173-1D58-48E2-83CF-37350F315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E4CBDBB-4FBD-4B9E-BD01-054A81D43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B01A6F03-171F-40B2-8B2C-A061B89241F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15" name="Rectangle 14">
            <a:extLst>
              <a:ext uri="{FF2B5EF4-FFF2-40B4-BE49-F238E27FC236}">
                <a16:creationId xmlns:a16="http://schemas.microsoft.com/office/drawing/2014/main" id="{72C4834C-B602-4125-8264-BD0D55A588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53172EE5-132F-4DD4-8855-4DBBD9C346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5844" y="1110000"/>
            <a:ext cx="10195740" cy="4629235"/>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4" name="Foliennummernplatzhalter 3">
            <a:extLst>
              <a:ext uri="{FF2B5EF4-FFF2-40B4-BE49-F238E27FC236}">
                <a16:creationId xmlns:a16="http://schemas.microsoft.com/office/drawing/2014/main" id="{7F763A67-E901-4BF6-83FA-5114FBFE2AD2}"/>
              </a:ext>
            </a:extLst>
          </p:cNvPr>
          <p:cNvSpPr>
            <a:spLocks noGrp="1"/>
          </p:cNvSpPr>
          <p:nvPr>
            <p:ph type="sldNum" sz="quarter" idx="12"/>
          </p:nvPr>
        </p:nvSpPr>
        <p:spPr>
          <a:xfrm>
            <a:off x="11722608" y="18288"/>
            <a:ext cx="475488" cy="475488"/>
          </a:xfrm>
        </p:spPr>
        <p:txBody>
          <a:bodyPr>
            <a:normAutofit/>
          </a:bodyPr>
          <a:lstStyle/>
          <a:p>
            <a:pPr algn="ctr">
              <a:spcAft>
                <a:spcPts val="600"/>
              </a:spcAft>
            </a:pPr>
            <a:fld id="{BB730A2A-26AE-4AA5-ABFC-09AE780D0442}" type="slidenum">
              <a:rPr lang="de-DE" sz="900">
                <a:solidFill>
                  <a:schemeClr val="tx1">
                    <a:alpha val="70000"/>
                  </a:schemeClr>
                </a:solidFill>
              </a:rPr>
              <a:pPr algn="ctr">
                <a:spcAft>
                  <a:spcPts val="600"/>
                </a:spcAft>
              </a:pPr>
              <a:t>18</a:t>
            </a:fld>
            <a:endParaRPr lang="de-DE" sz="900">
              <a:solidFill>
                <a:schemeClr val="tx1">
                  <a:alpha val="70000"/>
                </a:schemeClr>
              </a:solidFill>
            </a:endParaRPr>
          </a:p>
        </p:txBody>
      </p:sp>
      <p:sp>
        <p:nvSpPr>
          <p:cNvPr id="3" name="Inhaltsplatzhalter 2">
            <a:extLst>
              <a:ext uri="{FF2B5EF4-FFF2-40B4-BE49-F238E27FC236}">
                <a16:creationId xmlns:a16="http://schemas.microsoft.com/office/drawing/2014/main" id="{39AAA65C-2CD2-4E07-8A26-8B0749E87B3A}"/>
              </a:ext>
            </a:extLst>
          </p:cNvPr>
          <p:cNvSpPr>
            <a:spLocks noGrp="1"/>
          </p:cNvSpPr>
          <p:nvPr>
            <p:ph idx="1"/>
          </p:nvPr>
        </p:nvSpPr>
        <p:spPr>
          <a:xfrm>
            <a:off x="1564640" y="1219200"/>
            <a:ext cx="9194799" cy="4357082"/>
          </a:xfrm>
        </p:spPr>
        <p:txBody>
          <a:bodyPr anchor="t">
            <a:normAutofit lnSpcReduction="10000"/>
          </a:bodyPr>
          <a:lstStyle/>
          <a:p>
            <a:pPr marL="0" indent="0">
              <a:lnSpc>
                <a:spcPct val="125000"/>
              </a:lnSpc>
              <a:buNone/>
            </a:pPr>
            <a:r>
              <a:rPr lang="de-DE" sz="2000" dirty="0">
                <a:solidFill>
                  <a:schemeClr val="tx2"/>
                </a:solidFill>
              </a:rPr>
              <a:t>Nothilfe: Wenn sie merken, dass ihr/e Gesprächspartner*in wieder ganz in dem damaligen Erleben ist, rufen sie ihn/sie mit lauten Worten in die Wirklichkeit des Gesprächs zurück. Bestehen sie darauf, dass die Augen geöffnet bleiben. Wiederholen sie oft, dass er/sie jetzt in Sicherheit ist. </a:t>
            </a:r>
          </a:p>
          <a:p>
            <a:pPr marL="0" indent="0">
              <a:lnSpc>
                <a:spcPct val="125000"/>
              </a:lnSpc>
              <a:buNone/>
            </a:pPr>
            <a:r>
              <a:rPr lang="de-DE" sz="2000" dirty="0">
                <a:solidFill>
                  <a:schemeClr val="tx2"/>
                </a:solidFill>
              </a:rPr>
              <a:t>Lassen sie sich nicht in Schweigegebote einfangen. Redeverbote gehören zum Kern des Missbrauchsgeschehens. Sie sind um Hilfe angegangen worden. Also müssen sie jetzt auch handeln und handlungsfähige Personen und Institutionen einbeziehen. Nach Möglichkeit mit Einverständnis, noch besser nur in Unterstützung der Betroffenen, bei Gefahr im Verzug aber notfalls auch gegen deren Willen. </a:t>
            </a:r>
          </a:p>
          <a:p>
            <a:pPr marL="0" indent="0">
              <a:lnSpc>
                <a:spcPct val="125000"/>
              </a:lnSpc>
              <a:buNone/>
            </a:pPr>
            <a:r>
              <a:rPr lang="de-DE" sz="2000" dirty="0">
                <a:solidFill>
                  <a:schemeClr val="tx2"/>
                </a:solidFill>
              </a:rPr>
              <a:t>Schreiben sie zeitnah das Gehörte auf und stellen sie ihre Notizen den zuständigen Stellen zur Verfügung. </a:t>
            </a:r>
          </a:p>
          <a:p>
            <a:pPr marL="0" indent="0">
              <a:lnSpc>
                <a:spcPct val="125000"/>
              </a:lnSpc>
              <a:buNone/>
            </a:pPr>
            <a:endParaRPr lang="de-DE" sz="2000" dirty="0">
              <a:solidFill>
                <a:schemeClr val="tx2"/>
              </a:solidFill>
            </a:endParaRPr>
          </a:p>
        </p:txBody>
      </p:sp>
      <p:sp>
        <p:nvSpPr>
          <p:cNvPr id="6" name="Fußzeilenplatzhalter 1">
            <a:extLst>
              <a:ext uri="{FF2B5EF4-FFF2-40B4-BE49-F238E27FC236}">
                <a16:creationId xmlns:a16="http://schemas.microsoft.com/office/drawing/2014/main" id="{D7323011-FD38-D7C1-AF76-A46A5DCFC0F9}"/>
              </a:ext>
            </a:extLst>
          </p:cNvPr>
          <p:cNvSpPr>
            <a:spLocks noGrp="1"/>
          </p:cNvSpPr>
          <p:nvPr>
            <p:ph type="ftr" sz="quarter" idx="11"/>
          </p:nvPr>
        </p:nvSpPr>
        <p:spPr>
          <a:xfrm>
            <a:off x="2899330" y="6273384"/>
            <a:ext cx="6388768" cy="365125"/>
          </a:xfrm>
          <a:solidFill>
            <a:schemeClr val="bg1"/>
          </a:solidFill>
        </p:spPr>
        <p:txBody>
          <a:bodyPr vert="horz" lIns="91440" tIns="45720" rIns="91440" bIns="45720" rtlCol="0" anchor="ctr">
            <a:normAutofit/>
          </a:bodyPr>
          <a:lstStyle/>
          <a:p>
            <a:pPr>
              <a:spcAft>
                <a:spcPts val="600"/>
              </a:spcAft>
            </a:pPr>
            <a:r>
              <a:rPr lang="en-US" b="1" kern="1200" dirty="0">
                <a:solidFill>
                  <a:schemeClr val="tx1">
                    <a:alpha val="70000"/>
                  </a:schemeClr>
                </a:solidFill>
                <a:latin typeface="+mn-lt"/>
                <a:ea typeface="+mn-ea"/>
                <a:cs typeface="+mn-cs"/>
              </a:rPr>
              <a:t>Dr. Peter Hundertmark – </a:t>
            </a:r>
            <a:r>
              <a:rPr lang="en-US" b="1" kern="1200" dirty="0">
                <a:solidFill>
                  <a:schemeClr val="tx1">
                    <a:alpha val="70000"/>
                  </a:schemeClr>
                </a:solidFill>
                <a:latin typeface="+mn-lt"/>
                <a:ea typeface="+mn-ea"/>
                <a:cs typeface="+mn-cs"/>
                <a:hlinkClick r:id="rId3"/>
              </a:rPr>
              <a:t>peter.Hundertmark@bistum-speyer.de</a:t>
            </a:r>
            <a:r>
              <a:rPr lang="en-US" b="1" kern="1200" dirty="0">
                <a:solidFill>
                  <a:schemeClr val="tx1">
                    <a:alpha val="70000"/>
                  </a:schemeClr>
                </a:solidFill>
                <a:latin typeface="+mn-lt"/>
                <a:ea typeface="+mn-ea"/>
                <a:cs typeface="+mn-cs"/>
              </a:rPr>
              <a:t> - www.geistlich.net</a:t>
            </a:r>
          </a:p>
        </p:txBody>
      </p:sp>
    </p:spTree>
    <p:extLst>
      <p:ext uri="{BB962C8B-B14F-4D97-AF65-F5344CB8AC3E}">
        <p14:creationId xmlns:p14="http://schemas.microsoft.com/office/powerpoint/2010/main" val="8170170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hteck 19">
            <a:extLst>
              <a:ext uri="{FF2B5EF4-FFF2-40B4-BE49-F238E27FC236}">
                <a16:creationId xmlns:a16="http://schemas.microsoft.com/office/drawing/2014/main" id="{911AF3B0-765C-489B-8A6B-6793A0F205DE}"/>
              </a:ext>
            </a:extLst>
          </p:cNvPr>
          <p:cNvSpPr/>
          <p:nvPr/>
        </p:nvSpPr>
        <p:spPr>
          <a:xfrm>
            <a:off x="342900" y="5909328"/>
            <a:ext cx="11533909" cy="85704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a:extLst>
              <a:ext uri="{FF2B5EF4-FFF2-40B4-BE49-F238E27FC236}">
                <a16:creationId xmlns:a16="http://schemas.microsoft.com/office/drawing/2014/main" id="{BC6F3C2A-EDB1-4152-B31F-11B84316B612}"/>
              </a:ext>
            </a:extLst>
          </p:cNvPr>
          <p:cNvSpPr txBox="1"/>
          <p:nvPr/>
        </p:nvSpPr>
        <p:spPr>
          <a:xfrm>
            <a:off x="417368" y="5987556"/>
            <a:ext cx="11357264" cy="646331"/>
          </a:xfrm>
          <a:prstGeom prst="rect">
            <a:avLst/>
          </a:prstGeom>
          <a:noFill/>
        </p:spPr>
        <p:txBody>
          <a:bodyPr wrap="square" rtlCol="0">
            <a:spAutoFit/>
          </a:bodyPr>
          <a:lstStyle/>
          <a:p>
            <a:pPr algn="ctr"/>
            <a:r>
              <a:rPr lang="de-DE" dirty="0"/>
              <a:t>Aktives Zuhören, Diskretion, grundsätzliches Wohlwollen, Offenheit für das </a:t>
            </a:r>
            <a:r>
              <a:rPr lang="de-DE" dirty="0" err="1"/>
              <a:t>unableitbare</a:t>
            </a:r>
            <a:r>
              <a:rPr lang="de-DE" dirty="0"/>
              <a:t> Wirken Gottes, Förderung von Autonomie und Mündigkeit, Parteilichkeit für den/die Gesprächspartner/in und ihr/sein Erleben</a:t>
            </a:r>
          </a:p>
        </p:txBody>
      </p:sp>
      <p:sp>
        <p:nvSpPr>
          <p:cNvPr id="6" name="Textfeld 5">
            <a:extLst>
              <a:ext uri="{FF2B5EF4-FFF2-40B4-BE49-F238E27FC236}">
                <a16:creationId xmlns:a16="http://schemas.microsoft.com/office/drawing/2014/main" id="{981E0A50-AE4B-449B-BE16-CBCBFF12E83F}"/>
              </a:ext>
            </a:extLst>
          </p:cNvPr>
          <p:cNvSpPr txBox="1"/>
          <p:nvPr/>
        </p:nvSpPr>
        <p:spPr>
          <a:xfrm>
            <a:off x="5072495" y="3614644"/>
            <a:ext cx="1288472" cy="923330"/>
          </a:xfrm>
          <a:prstGeom prst="rect">
            <a:avLst/>
          </a:prstGeom>
          <a:noFill/>
        </p:spPr>
        <p:txBody>
          <a:bodyPr wrap="square" rtlCol="0">
            <a:spAutoFit/>
          </a:bodyPr>
          <a:lstStyle/>
          <a:p>
            <a:pPr algn="ctr"/>
            <a:r>
              <a:rPr lang="de-DE" b="1" dirty="0">
                <a:solidFill>
                  <a:srgbClr val="FF0000"/>
                </a:solidFill>
              </a:rPr>
              <a:t>Seelsorge </a:t>
            </a:r>
          </a:p>
          <a:p>
            <a:pPr algn="ctr"/>
            <a:r>
              <a:rPr lang="de-DE" b="1" dirty="0">
                <a:solidFill>
                  <a:srgbClr val="FF0000"/>
                </a:solidFill>
              </a:rPr>
              <a:t>ist nie </a:t>
            </a:r>
          </a:p>
          <a:p>
            <a:pPr algn="ctr"/>
            <a:r>
              <a:rPr lang="de-DE" b="1" dirty="0">
                <a:solidFill>
                  <a:srgbClr val="FF0000"/>
                </a:solidFill>
              </a:rPr>
              <a:t>Bewertung</a:t>
            </a:r>
          </a:p>
        </p:txBody>
      </p:sp>
      <p:sp>
        <p:nvSpPr>
          <p:cNvPr id="7" name="Textfeld 6">
            <a:extLst>
              <a:ext uri="{FF2B5EF4-FFF2-40B4-BE49-F238E27FC236}">
                <a16:creationId xmlns:a16="http://schemas.microsoft.com/office/drawing/2014/main" id="{68A79D85-C31E-4858-8B81-F4AA44F76B47}"/>
              </a:ext>
            </a:extLst>
          </p:cNvPr>
          <p:cNvSpPr txBox="1"/>
          <p:nvPr/>
        </p:nvSpPr>
        <p:spPr>
          <a:xfrm>
            <a:off x="4673311" y="1623182"/>
            <a:ext cx="2086839" cy="1477328"/>
          </a:xfrm>
          <a:prstGeom prst="rect">
            <a:avLst/>
          </a:prstGeom>
          <a:noFill/>
        </p:spPr>
        <p:txBody>
          <a:bodyPr wrap="square" rtlCol="0">
            <a:spAutoFit/>
          </a:bodyPr>
          <a:lstStyle/>
          <a:p>
            <a:pPr algn="ctr"/>
            <a:r>
              <a:rPr lang="de-DE" b="1" dirty="0" err="1">
                <a:solidFill>
                  <a:srgbClr val="FF0000"/>
                </a:solidFill>
              </a:rPr>
              <a:t>Seelsorg</a:t>
            </a:r>
            <a:r>
              <a:rPr lang="de-DE" b="1" dirty="0">
                <a:solidFill>
                  <a:srgbClr val="FF0000"/>
                </a:solidFill>
              </a:rPr>
              <a:t>*innen müssen und können Beschuldigungen</a:t>
            </a:r>
          </a:p>
          <a:p>
            <a:pPr algn="ctr"/>
            <a:r>
              <a:rPr lang="de-DE" b="1" dirty="0">
                <a:solidFill>
                  <a:srgbClr val="FF0000"/>
                </a:solidFill>
              </a:rPr>
              <a:t>nicht plausibilisieren </a:t>
            </a:r>
          </a:p>
        </p:txBody>
      </p:sp>
      <p:sp>
        <p:nvSpPr>
          <p:cNvPr id="8" name="Textfeld 7">
            <a:extLst>
              <a:ext uri="{FF2B5EF4-FFF2-40B4-BE49-F238E27FC236}">
                <a16:creationId xmlns:a16="http://schemas.microsoft.com/office/drawing/2014/main" id="{0083A94D-A0D8-46BB-9772-E89E6E798A86}"/>
              </a:ext>
            </a:extLst>
          </p:cNvPr>
          <p:cNvSpPr txBox="1"/>
          <p:nvPr/>
        </p:nvSpPr>
        <p:spPr>
          <a:xfrm>
            <a:off x="1118754" y="5155528"/>
            <a:ext cx="1537854" cy="646331"/>
          </a:xfrm>
          <a:prstGeom prst="rect">
            <a:avLst/>
          </a:prstGeom>
          <a:solidFill>
            <a:srgbClr val="FFC000"/>
          </a:solidFill>
        </p:spPr>
        <p:txBody>
          <a:bodyPr wrap="square" rtlCol="0">
            <a:spAutoFit/>
          </a:bodyPr>
          <a:lstStyle/>
          <a:p>
            <a:pPr algn="ctr"/>
            <a:r>
              <a:rPr lang="de-DE" dirty="0"/>
              <a:t>Bei Täter-</a:t>
            </a:r>
            <a:br>
              <a:rPr lang="de-DE" dirty="0"/>
            </a:br>
            <a:r>
              <a:rPr lang="de-DE" dirty="0" err="1"/>
              <a:t>identifikation</a:t>
            </a:r>
            <a:endParaRPr lang="de-DE" dirty="0"/>
          </a:p>
        </p:txBody>
      </p:sp>
      <p:sp>
        <p:nvSpPr>
          <p:cNvPr id="9" name="Textfeld 8">
            <a:extLst>
              <a:ext uri="{FF2B5EF4-FFF2-40B4-BE49-F238E27FC236}">
                <a16:creationId xmlns:a16="http://schemas.microsoft.com/office/drawing/2014/main" id="{D0CABB97-EABE-4ACB-84BB-871FF45D937C}"/>
              </a:ext>
            </a:extLst>
          </p:cNvPr>
          <p:cNvSpPr txBox="1"/>
          <p:nvPr/>
        </p:nvSpPr>
        <p:spPr>
          <a:xfrm>
            <a:off x="8380269" y="5130509"/>
            <a:ext cx="2130137" cy="646331"/>
          </a:xfrm>
          <a:prstGeom prst="rect">
            <a:avLst/>
          </a:prstGeom>
          <a:solidFill>
            <a:srgbClr val="FFC000"/>
          </a:solidFill>
        </p:spPr>
        <p:txBody>
          <a:bodyPr wrap="square" rtlCol="0">
            <a:spAutoFit/>
          </a:bodyPr>
          <a:lstStyle/>
          <a:p>
            <a:pPr algn="ctr"/>
            <a:r>
              <a:rPr lang="de-DE" dirty="0"/>
              <a:t>Nach dem Ende der Täteridentifikation</a:t>
            </a:r>
          </a:p>
        </p:txBody>
      </p:sp>
      <p:sp>
        <p:nvSpPr>
          <p:cNvPr id="10" name="Textfeld 9">
            <a:extLst>
              <a:ext uri="{FF2B5EF4-FFF2-40B4-BE49-F238E27FC236}">
                <a16:creationId xmlns:a16="http://schemas.microsoft.com/office/drawing/2014/main" id="{52401474-D1C6-44D5-B865-37676EE2C4B7}"/>
              </a:ext>
            </a:extLst>
          </p:cNvPr>
          <p:cNvSpPr txBox="1"/>
          <p:nvPr/>
        </p:nvSpPr>
        <p:spPr>
          <a:xfrm>
            <a:off x="1118754" y="3984894"/>
            <a:ext cx="1537854" cy="923330"/>
          </a:xfrm>
          <a:prstGeom prst="rect">
            <a:avLst/>
          </a:prstGeom>
          <a:noFill/>
        </p:spPr>
        <p:txBody>
          <a:bodyPr wrap="square" rtlCol="0">
            <a:spAutoFit/>
          </a:bodyPr>
          <a:lstStyle/>
          <a:p>
            <a:pPr algn="ctr"/>
            <a:r>
              <a:rPr lang="de-DE" dirty="0">
                <a:solidFill>
                  <a:srgbClr val="7030A0"/>
                </a:solidFill>
              </a:rPr>
              <a:t>Keine inhaltlichen Debatten</a:t>
            </a:r>
          </a:p>
        </p:txBody>
      </p:sp>
      <p:sp>
        <p:nvSpPr>
          <p:cNvPr id="11" name="Textfeld 10">
            <a:extLst>
              <a:ext uri="{FF2B5EF4-FFF2-40B4-BE49-F238E27FC236}">
                <a16:creationId xmlns:a16="http://schemas.microsoft.com/office/drawing/2014/main" id="{948F3D98-7747-4151-8B3A-5977EC9A12AF}"/>
              </a:ext>
            </a:extLst>
          </p:cNvPr>
          <p:cNvSpPr txBox="1"/>
          <p:nvPr/>
        </p:nvSpPr>
        <p:spPr>
          <a:xfrm>
            <a:off x="855527" y="1683849"/>
            <a:ext cx="2086835" cy="1200329"/>
          </a:xfrm>
          <a:prstGeom prst="rect">
            <a:avLst/>
          </a:prstGeom>
          <a:noFill/>
        </p:spPr>
        <p:txBody>
          <a:bodyPr wrap="square" rtlCol="0">
            <a:spAutoFit/>
          </a:bodyPr>
          <a:lstStyle/>
          <a:p>
            <a:pPr algn="ctr"/>
            <a:r>
              <a:rPr lang="de-DE" dirty="0">
                <a:solidFill>
                  <a:srgbClr val="7030A0"/>
                </a:solidFill>
              </a:rPr>
              <a:t>Ansatz bei Not, Körper, materiellen und sichtbaren Dingen</a:t>
            </a:r>
          </a:p>
        </p:txBody>
      </p:sp>
      <p:sp>
        <p:nvSpPr>
          <p:cNvPr id="12" name="Textfeld 11">
            <a:extLst>
              <a:ext uri="{FF2B5EF4-FFF2-40B4-BE49-F238E27FC236}">
                <a16:creationId xmlns:a16="http://schemas.microsoft.com/office/drawing/2014/main" id="{E963CBDA-22E8-4EEB-BC01-0BF1B43B8D18}"/>
              </a:ext>
            </a:extLst>
          </p:cNvPr>
          <p:cNvSpPr txBox="1"/>
          <p:nvPr/>
        </p:nvSpPr>
        <p:spPr>
          <a:xfrm>
            <a:off x="924791" y="474328"/>
            <a:ext cx="1998517" cy="923330"/>
          </a:xfrm>
          <a:prstGeom prst="rect">
            <a:avLst/>
          </a:prstGeom>
          <a:noFill/>
        </p:spPr>
        <p:txBody>
          <a:bodyPr wrap="square" rtlCol="0">
            <a:spAutoFit/>
          </a:bodyPr>
          <a:lstStyle/>
          <a:p>
            <a:pPr algn="ctr"/>
            <a:r>
              <a:rPr lang="de-DE" dirty="0">
                <a:solidFill>
                  <a:srgbClr val="7030A0"/>
                </a:solidFill>
              </a:rPr>
              <a:t>Geduldige Arbeit an „Normalität, Gottesbild…</a:t>
            </a:r>
          </a:p>
        </p:txBody>
      </p:sp>
      <p:sp>
        <p:nvSpPr>
          <p:cNvPr id="13" name="Textfeld 12">
            <a:extLst>
              <a:ext uri="{FF2B5EF4-FFF2-40B4-BE49-F238E27FC236}">
                <a16:creationId xmlns:a16="http://schemas.microsoft.com/office/drawing/2014/main" id="{E4E871BF-D467-4418-BB7D-41FCCB40987A}"/>
              </a:ext>
            </a:extLst>
          </p:cNvPr>
          <p:cNvSpPr txBox="1"/>
          <p:nvPr/>
        </p:nvSpPr>
        <p:spPr>
          <a:xfrm>
            <a:off x="8549989" y="3753145"/>
            <a:ext cx="1814944" cy="646331"/>
          </a:xfrm>
          <a:prstGeom prst="rect">
            <a:avLst/>
          </a:prstGeom>
          <a:noFill/>
        </p:spPr>
        <p:txBody>
          <a:bodyPr wrap="square" rtlCol="0">
            <a:spAutoFit/>
          </a:bodyPr>
          <a:lstStyle/>
          <a:p>
            <a:pPr algn="ctr"/>
            <a:r>
              <a:rPr lang="de-DE" dirty="0">
                <a:solidFill>
                  <a:srgbClr val="0070C0"/>
                </a:solidFill>
              </a:rPr>
              <a:t>Regeln wie bei </a:t>
            </a:r>
          </a:p>
          <a:p>
            <a:pPr algn="ctr"/>
            <a:r>
              <a:rPr lang="de-DE" dirty="0" err="1">
                <a:solidFill>
                  <a:srgbClr val="0070C0"/>
                </a:solidFill>
              </a:rPr>
              <a:t>Traumaseelsorge</a:t>
            </a:r>
            <a:endParaRPr lang="de-DE" dirty="0">
              <a:solidFill>
                <a:srgbClr val="0070C0"/>
              </a:solidFill>
            </a:endParaRPr>
          </a:p>
        </p:txBody>
      </p:sp>
      <p:sp>
        <p:nvSpPr>
          <p:cNvPr id="14" name="Textfeld 13">
            <a:extLst>
              <a:ext uri="{FF2B5EF4-FFF2-40B4-BE49-F238E27FC236}">
                <a16:creationId xmlns:a16="http://schemas.microsoft.com/office/drawing/2014/main" id="{F33D93FE-473C-4EE6-8182-C92C2F975466}"/>
              </a:ext>
            </a:extLst>
          </p:cNvPr>
          <p:cNvSpPr txBox="1"/>
          <p:nvPr/>
        </p:nvSpPr>
        <p:spPr>
          <a:xfrm>
            <a:off x="8549989" y="4443780"/>
            <a:ext cx="1814944" cy="646331"/>
          </a:xfrm>
          <a:prstGeom prst="rect">
            <a:avLst/>
          </a:prstGeom>
          <a:noFill/>
        </p:spPr>
        <p:txBody>
          <a:bodyPr wrap="square" rtlCol="0">
            <a:spAutoFit/>
          </a:bodyPr>
          <a:lstStyle/>
          <a:p>
            <a:pPr algn="ctr"/>
            <a:r>
              <a:rPr lang="de-DE" dirty="0">
                <a:solidFill>
                  <a:srgbClr val="0070C0"/>
                </a:solidFill>
              </a:rPr>
              <a:t>Loyalitätsbruch</a:t>
            </a:r>
            <a:br>
              <a:rPr lang="de-DE" dirty="0">
                <a:solidFill>
                  <a:srgbClr val="0070C0"/>
                </a:solidFill>
              </a:rPr>
            </a:br>
            <a:r>
              <a:rPr lang="de-DE" dirty="0">
                <a:solidFill>
                  <a:srgbClr val="0070C0"/>
                </a:solidFill>
              </a:rPr>
              <a:t>und Parteilichkeit</a:t>
            </a:r>
          </a:p>
        </p:txBody>
      </p:sp>
      <p:sp>
        <p:nvSpPr>
          <p:cNvPr id="15" name="Textfeld 14">
            <a:extLst>
              <a:ext uri="{FF2B5EF4-FFF2-40B4-BE49-F238E27FC236}">
                <a16:creationId xmlns:a16="http://schemas.microsoft.com/office/drawing/2014/main" id="{31D2BB45-BDDE-48E0-BA80-D140F4062D13}"/>
              </a:ext>
            </a:extLst>
          </p:cNvPr>
          <p:cNvSpPr txBox="1"/>
          <p:nvPr/>
        </p:nvSpPr>
        <p:spPr>
          <a:xfrm>
            <a:off x="8489373" y="1487578"/>
            <a:ext cx="1814944" cy="646331"/>
          </a:xfrm>
          <a:prstGeom prst="rect">
            <a:avLst/>
          </a:prstGeom>
          <a:noFill/>
        </p:spPr>
        <p:txBody>
          <a:bodyPr wrap="square" rtlCol="0">
            <a:spAutoFit/>
          </a:bodyPr>
          <a:lstStyle/>
          <a:p>
            <a:pPr algn="ctr"/>
            <a:r>
              <a:rPr lang="de-DE" dirty="0">
                <a:solidFill>
                  <a:srgbClr val="0070C0"/>
                </a:solidFill>
              </a:rPr>
              <a:t>Spiritualitäts-edukation</a:t>
            </a:r>
          </a:p>
        </p:txBody>
      </p:sp>
      <p:sp>
        <p:nvSpPr>
          <p:cNvPr id="16" name="Textfeld 15">
            <a:extLst>
              <a:ext uri="{FF2B5EF4-FFF2-40B4-BE49-F238E27FC236}">
                <a16:creationId xmlns:a16="http://schemas.microsoft.com/office/drawing/2014/main" id="{7F318BA5-3CE9-45CD-8D67-78C76B9B0D61}"/>
              </a:ext>
            </a:extLst>
          </p:cNvPr>
          <p:cNvSpPr txBox="1"/>
          <p:nvPr/>
        </p:nvSpPr>
        <p:spPr>
          <a:xfrm>
            <a:off x="8243455" y="2181526"/>
            <a:ext cx="2306779" cy="923330"/>
          </a:xfrm>
          <a:prstGeom prst="rect">
            <a:avLst/>
          </a:prstGeom>
          <a:noFill/>
        </p:spPr>
        <p:txBody>
          <a:bodyPr wrap="square" rtlCol="0">
            <a:spAutoFit/>
          </a:bodyPr>
          <a:lstStyle/>
          <a:p>
            <a:pPr algn="ctr"/>
            <a:r>
              <a:rPr lang="de-DE" dirty="0">
                <a:solidFill>
                  <a:srgbClr val="0070C0"/>
                </a:solidFill>
              </a:rPr>
              <a:t>Täter-Opfer-Umkehr </a:t>
            </a:r>
            <a:br>
              <a:rPr lang="de-DE" dirty="0">
                <a:solidFill>
                  <a:srgbClr val="0070C0"/>
                </a:solidFill>
              </a:rPr>
            </a:br>
            <a:r>
              <a:rPr lang="de-DE" dirty="0">
                <a:solidFill>
                  <a:srgbClr val="0070C0"/>
                </a:solidFill>
              </a:rPr>
              <a:t>und Schuldempfinden</a:t>
            </a:r>
          </a:p>
          <a:p>
            <a:pPr algn="ctr"/>
            <a:r>
              <a:rPr lang="de-DE" dirty="0">
                <a:solidFill>
                  <a:srgbClr val="0070C0"/>
                </a:solidFill>
              </a:rPr>
              <a:t>wehren</a:t>
            </a:r>
          </a:p>
        </p:txBody>
      </p:sp>
      <p:sp>
        <p:nvSpPr>
          <p:cNvPr id="17" name="Textfeld 16">
            <a:extLst>
              <a:ext uri="{FF2B5EF4-FFF2-40B4-BE49-F238E27FC236}">
                <a16:creationId xmlns:a16="http://schemas.microsoft.com/office/drawing/2014/main" id="{83864787-A904-4220-AE13-ADD90DAD5215}"/>
              </a:ext>
            </a:extLst>
          </p:cNvPr>
          <p:cNvSpPr txBox="1"/>
          <p:nvPr/>
        </p:nvSpPr>
        <p:spPr>
          <a:xfrm>
            <a:off x="8380269" y="802826"/>
            <a:ext cx="1814944" cy="646331"/>
          </a:xfrm>
          <a:prstGeom prst="rect">
            <a:avLst/>
          </a:prstGeom>
          <a:noFill/>
        </p:spPr>
        <p:txBody>
          <a:bodyPr wrap="square" rtlCol="0">
            <a:spAutoFit/>
          </a:bodyPr>
          <a:lstStyle/>
          <a:p>
            <a:pPr algn="ctr"/>
            <a:r>
              <a:rPr lang="de-DE" dirty="0">
                <a:solidFill>
                  <a:srgbClr val="0070C0"/>
                </a:solidFill>
              </a:rPr>
              <a:t>Hilfenetzwerke aufbauen</a:t>
            </a:r>
          </a:p>
        </p:txBody>
      </p:sp>
      <p:sp>
        <p:nvSpPr>
          <p:cNvPr id="18" name="Textfeld 17">
            <a:extLst>
              <a:ext uri="{FF2B5EF4-FFF2-40B4-BE49-F238E27FC236}">
                <a16:creationId xmlns:a16="http://schemas.microsoft.com/office/drawing/2014/main" id="{E8330EBA-FEAA-4C24-83BC-1344D7A27BE3}"/>
              </a:ext>
            </a:extLst>
          </p:cNvPr>
          <p:cNvSpPr txBox="1"/>
          <p:nvPr/>
        </p:nvSpPr>
        <p:spPr>
          <a:xfrm>
            <a:off x="8537865" y="3075659"/>
            <a:ext cx="1814944" cy="646331"/>
          </a:xfrm>
          <a:prstGeom prst="rect">
            <a:avLst/>
          </a:prstGeom>
          <a:noFill/>
        </p:spPr>
        <p:txBody>
          <a:bodyPr wrap="square" rtlCol="0">
            <a:spAutoFit/>
          </a:bodyPr>
          <a:lstStyle/>
          <a:p>
            <a:pPr algn="ctr"/>
            <a:r>
              <a:rPr lang="de-DE" dirty="0">
                <a:solidFill>
                  <a:srgbClr val="0070C0"/>
                </a:solidFill>
              </a:rPr>
              <a:t>Erfahrungen benennen helfen</a:t>
            </a:r>
          </a:p>
        </p:txBody>
      </p:sp>
      <p:sp>
        <p:nvSpPr>
          <p:cNvPr id="19" name="Textfeld 18">
            <a:extLst>
              <a:ext uri="{FF2B5EF4-FFF2-40B4-BE49-F238E27FC236}">
                <a16:creationId xmlns:a16="http://schemas.microsoft.com/office/drawing/2014/main" id="{E55B8F46-E260-4F7B-8DA6-F6CF6A195967}"/>
              </a:ext>
            </a:extLst>
          </p:cNvPr>
          <p:cNvSpPr txBox="1"/>
          <p:nvPr/>
        </p:nvSpPr>
        <p:spPr>
          <a:xfrm>
            <a:off x="8380269" y="151897"/>
            <a:ext cx="1863437" cy="646331"/>
          </a:xfrm>
          <a:prstGeom prst="rect">
            <a:avLst/>
          </a:prstGeom>
          <a:noFill/>
        </p:spPr>
        <p:txBody>
          <a:bodyPr wrap="square" rtlCol="0">
            <a:spAutoFit/>
          </a:bodyPr>
          <a:lstStyle/>
          <a:p>
            <a:pPr algn="ctr"/>
            <a:r>
              <a:rPr lang="de-DE" dirty="0">
                <a:solidFill>
                  <a:srgbClr val="0070C0"/>
                </a:solidFill>
              </a:rPr>
              <a:t>Menschenfreund-</a:t>
            </a:r>
            <a:r>
              <a:rPr lang="de-DE" dirty="0" err="1">
                <a:solidFill>
                  <a:srgbClr val="0070C0"/>
                </a:solidFill>
              </a:rPr>
              <a:t>liche</a:t>
            </a:r>
            <a:r>
              <a:rPr lang="de-DE" dirty="0">
                <a:solidFill>
                  <a:srgbClr val="0070C0"/>
                </a:solidFill>
              </a:rPr>
              <a:t> Spiritualität</a:t>
            </a:r>
          </a:p>
        </p:txBody>
      </p:sp>
      <p:cxnSp>
        <p:nvCxnSpPr>
          <p:cNvPr id="22" name="Gerade Verbindung mit Pfeil 21">
            <a:extLst>
              <a:ext uri="{FF2B5EF4-FFF2-40B4-BE49-F238E27FC236}">
                <a16:creationId xmlns:a16="http://schemas.microsoft.com/office/drawing/2014/main" id="{FAB61B1A-61AD-4C2C-891F-BAD1454D46F4}"/>
              </a:ext>
            </a:extLst>
          </p:cNvPr>
          <p:cNvCxnSpPr/>
          <p:nvPr/>
        </p:nvCxnSpPr>
        <p:spPr>
          <a:xfrm flipV="1">
            <a:off x="3190009" y="1267691"/>
            <a:ext cx="0" cy="3473368"/>
          </a:xfrm>
          <a:prstGeom prst="straightConnector1">
            <a:avLst/>
          </a:prstGeom>
          <a:ln w="5715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Gerade Verbindung mit Pfeil 22">
            <a:extLst>
              <a:ext uri="{FF2B5EF4-FFF2-40B4-BE49-F238E27FC236}">
                <a16:creationId xmlns:a16="http://schemas.microsoft.com/office/drawing/2014/main" id="{6DC809BC-2C53-418E-B99B-3B8F6A0BF98B}"/>
              </a:ext>
            </a:extLst>
          </p:cNvPr>
          <p:cNvCxnSpPr/>
          <p:nvPr/>
        </p:nvCxnSpPr>
        <p:spPr>
          <a:xfrm flipV="1">
            <a:off x="7904018" y="1267691"/>
            <a:ext cx="0" cy="3473368"/>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25" name="Textfeld 24">
            <a:extLst>
              <a:ext uri="{FF2B5EF4-FFF2-40B4-BE49-F238E27FC236}">
                <a16:creationId xmlns:a16="http://schemas.microsoft.com/office/drawing/2014/main" id="{9CD216A4-D411-450A-8AD3-E0947192643F}"/>
              </a:ext>
            </a:extLst>
          </p:cNvPr>
          <p:cNvSpPr txBox="1"/>
          <p:nvPr/>
        </p:nvSpPr>
        <p:spPr>
          <a:xfrm>
            <a:off x="750750" y="3022677"/>
            <a:ext cx="2216721" cy="923330"/>
          </a:xfrm>
          <a:prstGeom prst="rect">
            <a:avLst/>
          </a:prstGeom>
          <a:noFill/>
        </p:spPr>
        <p:txBody>
          <a:bodyPr wrap="square" rtlCol="0">
            <a:spAutoFit/>
          </a:bodyPr>
          <a:lstStyle/>
          <a:p>
            <a:pPr algn="ctr"/>
            <a:r>
              <a:rPr lang="de-DE" dirty="0">
                <a:solidFill>
                  <a:srgbClr val="7030A0"/>
                </a:solidFill>
              </a:rPr>
              <a:t>Stabil, vertrauensvolle Beziehung stärken</a:t>
            </a:r>
          </a:p>
        </p:txBody>
      </p:sp>
      <p:sp>
        <p:nvSpPr>
          <p:cNvPr id="3" name="Foliennummernplatzhalter 2">
            <a:extLst>
              <a:ext uri="{FF2B5EF4-FFF2-40B4-BE49-F238E27FC236}">
                <a16:creationId xmlns:a16="http://schemas.microsoft.com/office/drawing/2014/main" id="{2E40284C-DBDF-4045-ADDE-F7F3C5A4624F}"/>
              </a:ext>
            </a:extLst>
          </p:cNvPr>
          <p:cNvSpPr>
            <a:spLocks noGrp="1"/>
          </p:cNvSpPr>
          <p:nvPr>
            <p:ph type="sldNum" sz="quarter" idx="12"/>
          </p:nvPr>
        </p:nvSpPr>
        <p:spPr/>
        <p:txBody>
          <a:bodyPr/>
          <a:lstStyle/>
          <a:p>
            <a:fld id="{BB730A2A-26AE-4AA5-ABFC-09AE780D0442}" type="slidenum">
              <a:rPr lang="de-DE" smtClean="0"/>
              <a:t>19</a:t>
            </a:fld>
            <a:endParaRPr lang="de-DE" dirty="0"/>
          </a:p>
        </p:txBody>
      </p:sp>
    </p:spTree>
    <p:extLst>
      <p:ext uri="{BB962C8B-B14F-4D97-AF65-F5344CB8AC3E}">
        <p14:creationId xmlns:p14="http://schemas.microsoft.com/office/powerpoint/2010/main" val="1655359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5"/>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animBg="1"/>
      <p:bldP spid="9" grpId="0" animBg="1"/>
      <p:bldP spid="10" grpId="0"/>
      <p:bldP spid="11" grpId="0"/>
      <p:bldP spid="12" grpId="0"/>
      <p:bldP spid="13" grpId="0"/>
      <p:bldP spid="14" grpId="0"/>
      <p:bldP spid="15" grpId="0"/>
      <p:bldP spid="16" grpId="0"/>
      <p:bldP spid="17" grpId="0"/>
      <p:bldP spid="18" grpId="0"/>
      <p:bldP spid="19"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0">
            <a:extLst>
              <a:ext uri="{FF2B5EF4-FFF2-40B4-BE49-F238E27FC236}">
                <a16:creationId xmlns:a16="http://schemas.microsoft.com/office/drawing/2014/main" id="{0D7B6173-1D58-48E2-83CF-37350F315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2">
            <a:extLst>
              <a:ext uri="{FF2B5EF4-FFF2-40B4-BE49-F238E27FC236}">
                <a16:creationId xmlns:a16="http://schemas.microsoft.com/office/drawing/2014/main" id="{3E4CBDBB-4FBD-4B9E-BD01-054A81D43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14">
            <a:extLst>
              <a:ext uri="{FF2B5EF4-FFF2-40B4-BE49-F238E27FC236}">
                <a16:creationId xmlns:a16="http://schemas.microsoft.com/office/drawing/2014/main" id="{B01A6F03-171F-40B2-8B2C-A061B89241F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17" name="Rectangle 16">
            <a:extLst>
              <a:ext uri="{FF2B5EF4-FFF2-40B4-BE49-F238E27FC236}">
                <a16:creationId xmlns:a16="http://schemas.microsoft.com/office/drawing/2014/main" id="{72C4834C-B602-4125-8264-BD0D55A588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53172EE5-132F-4DD4-8855-4DBBD9C346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5844" y="1110000"/>
            <a:ext cx="10195740" cy="4629235"/>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4" name="Titel 1">
            <a:extLst>
              <a:ext uri="{FF2B5EF4-FFF2-40B4-BE49-F238E27FC236}">
                <a16:creationId xmlns:a16="http://schemas.microsoft.com/office/drawing/2014/main" id="{3F6EB863-F64F-A67D-E3A0-375E57DC3803}"/>
              </a:ext>
            </a:extLst>
          </p:cNvPr>
          <p:cNvSpPr txBox="1">
            <a:spLocks/>
          </p:cNvSpPr>
          <p:nvPr/>
        </p:nvSpPr>
        <p:spPr>
          <a:xfrm>
            <a:off x="1998458" y="1469665"/>
            <a:ext cx="8188026" cy="84495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4800" kern="1200" dirty="0" err="1">
                <a:solidFill>
                  <a:schemeClr val="tx1"/>
                </a:solidFill>
                <a:latin typeface="+mj-lt"/>
                <a:ea typeface="+mj-ea"/>
                <a:cs typeface="+mj-cs"/>
              </a:rPr>
              <a:t>Missbrauch</a:t>
            </a:r>
            <a:r>
              <a:rPr lang="en-US" sz="4800" kern="1200" dirty="0">
                <a:solidFill>
                  <a:schemeClr val="tx1"/>
                </a:solidFill>
                <a:latin typeface="+mj-lt"/>
                <a:ea typeface="+mj-ea"/>
                <a:cs typeface="+mj-cs"/>
              </a:rPr>
              <a:t> </a:t>
            </a:r>
            <a:r>
              <a:rPr lang="en-US" sz="4800" kern="1200" dirty="0" err="1">
                <a:solidFill>
                  <a:schemeClr val="tx1"/>
                </a:solidFill>
                <a:latin typeface="+mj-lt"/>
                <a:ea typeface="+mj-ea"/>
                <a:cs typeface="+mj-cs"/>
              </a:rPr>
              <a:t>geistlicher</a:t>
            </a:r>
            <a:r>
              <a:rPr lang="en-US" sz="4800" kern="1200" dirty="0">
                <a:solidFill>
                  <a:schemeClr val="tx1"/>
                </a:solidFill>
                <a:latin typeface="+mj-lt"/>
                <a:ea typeface="+mj-ea"/>
                <a:cs typeface="+mj-cs"/>
              </a:rPr>
              <a:t> </a:t>
            </a:r>
            <a:r>
              <a:rPr lang="en-US" sz="4800" kern="1200" dirty="0" err="1">
                <a:solidFill>
                  <a:schemeClr val="tx1"/>
                </a:solidFill>
                <a:latin typeface="+mj-lt"/>
                <a:ea typeface="+mj-ea"/>
                <a:cs typeface="+mj-cs"/>
              </a:rPr>
              <a:t>Autorität</a:t>
            </a:r>
            <a:endParaRPr lang="en-US" sz="4800" kern="1200" dirty="0">
              <a:solidFill>
                <a:schemeClr val="tx1"/>
              </a:solidFill>
              <a:latin typeface="+mj-lt"/>
              <a:ea typeface="+mj-ea"/>
              <a:cs typeface="+mj-cs"/>
            </a:endParaRPr>
          </a:p>
        </p:txBody>
      </p:sp>
      <p:sp>
        <p:nvSpPr>
          <p:cNvPr id="3" name="Foliennummernplatzhalter 2">
            <a:extLst>
              <a:ext uri="{FF2B5EF4-FFF2-40B4-BE49-F238E27FC236}">
                <a16:creationId xmlns:a16="http://schemas.microsoft.com/office/drawing/2014/main" id="{200FE2D7-16A2-453B-0D9C-E07F6094287D}"/>
              </a:ext>
            </a:extLst>
          </p:cNvPr>
          <p:cNvSpPr>
            <a:spLocks noGrp="1"/>
          </p:cNvSpPr>
          <p:nvPr>
            <p:ph type="sldNum" sz="quarter" idx="12"/>
          </p:nvPr>
        </p:nvSpPr>
        <p:spPr>
          <a:xfrm>
            <a:off x="11722608" y="18288"/>
            <a:ext cx="475488" cy="475488"/>
          </a:xfrm>
        </p:spPr>
        <p:txBody>
          <a:bodyPr vert="horz" lIns="91440" tIns="45720" rIns="91440" bIns="45720" rtlCol="0" anchor="ctr">
            <a:normAutofit/>
          </a:bodyPr>
          <a:lstStyle/>
          <a:p>
            <a:pPr algn="ctr">
              <a:spcAft>
                <a:spcPts val="600"/>
              </a:spcAft>
            </a:pPr>
            <a:fld id="{BB730A2A-26AE-4AA5-ABFC-09AE780D0442}" type="slidenum">
              <a:rPr lang="en-US" b="1">
                <a:solidFill>
                  <a:schemeClr val="tx1">
                    <a:alpha val="70000"/>
                  </a:schemeClr>
                </a:solidFill>
              </a:rPr>
              <a:pPr algn="ctr">
                <a:spcAft>
                  <a:spcPts val="600"/>
                </a:spcAft>
              </a:pPr>
              <a:t>2</a:t>
            </a:fld>
            <a:endParaRPr lang="en-US" b="1" dirty="0">
              <a:solidFill>
                <a:schemeClr val="tx1">
                  <a:alpha val="70000"/>
                </a:schemeClr>
              </a:solidFill>
            </a:endParaRPr>
          </a:p>
        </p:txBody>
      </p:sp>
      <p:sp>
        <p:nvSpPr>
          <p:cNvPr id="6" name="Textfeld 5">
            <a:extLst>
              <a:ext uri="{FF2B5EF4-FFF2-40B4-BE49-F238E27FC236}">
                <a16:creationId xmlns:a16="http://schemas.microsoft.com/office/drawing/2014/main" id="{17BB2DF9-F778-3428-A606-1499FD72AF6A}"/>
              </a:ext>
            </a:extLst>
          </p:cNvPr>
          <p:cNvSpPr txBox="1"/>
          <p:nvPr/>
        </p:nvSpPr>
        <p:spPr>
          <a:xfrm>
            <a:off x="2125989" y="2314618"/>
            <a:ext cx="8192843" cy="2916954"/>
          </a:xfrm>
          <a:prstGeom prst="rect">
            <a:avLst/>
          </a:prstGeom>
        </p:spPr>
        <p:txBody>
          <a:bodyPr vert="horz" lIns="91440" tIns="45720" rIns="91440" bIns="45720" rtlCol="0" anchor="t">
            <a:normAutofit lnSpcReduction="10000"/>
          </a:bodyPr>
          <a:lstStyle/>
          <a:p>
            <a:pPr algn="ctr">
              <a:lnSpc>
                <a:spcPct val="150000"/>
              </a:lnSpc>
              <a:spcAft>
                <a:spcPts val="600"/>
              </a:spcAft>
            </a:pPr>
            <a:r>
              <a:rPr lang="en-US" sz="2400" dirty="0" err="1">
                <a:solidFill>
                  <a:srgbClr val="FF0000"/>
                </a:solidFill>
              </a:rPr>
              <a:t>Vielleicht</a:t>
            </a:r>
            <a:r>
              <a:rPr lang="en-US" sz="2400" dirty="0">
                <a:solidFill>
                  <a:srgbClr val="FF0000"/>
                </a:solidFill>
              </a:rPr>
              <a:t> </a:t>
            </a:r>
            <a:r>
              <a:rPr lang="en-US" sz="2400" dirty="0" err="1">
                <a:solidFill>
                  <a:srgbClr val="FF0000"/>
                </a:solidFill>
              </a:rPr>
              <a:t>sind</a:t>
            </a:r>
            <a:r>
              <a:rPr lang="en-US" sz="2400" dirty="0">
                <a:solidFill>
                  <a:srgbClr val="FF0000"/>
                </a:solidFill>
              </a:rPr>
              <a:t> Menschen </a:t>
            </a:r>
            <a:r>
              <a:rPr lang="en-US" sz="2400" dirty="0" err="1">
                <a:solidFill>
                  <a:srgbClr val="FF0000"/>
                </a:solidFill>
              </a:rPr>
              <a:t>hier</a:t>
            </a:r>
            <a:r>
              <a:rPr lang="en-US" sz="2400" dirty="0">
                <a:solidFill>
                  <a:srgbClr val="FF0000"/>
                </a:solidFill>
              </a:rPr>
              <a:t> </a:t>
            </a:r>
            <a:r>
              <a:rPr lang="en-US" sz="2400" dirty="0" err="1">
                <a:solidFill>
                  <a:srgbClr val="FF0000"/>
                </a:solidFill>
              </a:rPr>
              <a:t>im</a:t>
            </a:r>
            <a:r>
              <a:rPr lang="en-US" sz="2400" dirty="0">
                <a:solidFill>
                  <a:srgbClr val="FF0000"/>
                </a:solidFill>
              </a:rPr>
              <a:t> </a:t>
            </a:r>
            <a:r>
              <a:rPr lang="en-US" sz="2400" dirty="0" err="1">
                <a:solidFill>
                  <a:srgbClr val="FF0000"/>
                </a:solidFill>
              </a:rPr>
              <a:t>Raum</a:t>
            </a:r>
            <a:r>
              <a:rPr lang="en-US" sz="2400" dirty="0">
                <a:solidFill>
                  <a:srgbClr val="FF0000"/>
                </a:solidFill>
              </a:rPr>
              <a:t>, </a:t>
            </a:r>
          </a:p>
          <a:p>
            <a:pPr algn="ctr">
              <a:lnSpc>
                <a:spcPct val="150000"/>
              </a:lnSpc>
              <a:spcAft>
                <a:spcPts val="600"/>
              </a:spcAft>
            </a:pPr>
            <a:r>
              <a:rPr lang="en-US" sz="2400" dirty="0">
                <a:solidFill>
                  <a:srgbClr val="FF0000"/>
                </a:solidFill>
              </a:rPr>
              <a:t>die </a:t>
            </a:r>
            <a:r>
              <a:rPr lang="en-US" sz="2400" dirty="0" err="1">
                <a:solidFill>
                  <a:srgbClr val="FF0000"/>
                </a:solidFill>
              </a:rPr>
              <a:t>geistlichen</a:t>
            </a:r>
            <a:r>
              <a:rPr lang="en-US" sz="2400" dirty="0">
                <a:solidFill>
                  <a:srgbClr val="FF0000"/>
                </a:solidFill>
              </a:rPr>
              <a:t> </a:t>
            </a:r>
            <a:r>
              <a:rPr lang="en-US" sz="2400" dirty="0" err="1">
                <a:solidFill>
                  <a:srgbClr val="FF0000"/>
                </a:solidFill>
              </a:rPr>
              <a:t>Missbrauch</a:t>
            </a:r>
            <a:r>
              <a:rPr lang="en-US" sz="2400" dirty="0">
                <a:solidFill>
                  <a:srgbClr val="FF0000"/>
                </a:solidFill>
              </a:rPr>
              <a:t> in </a:t>
            </a:r>
            <a:r>
              <a:rPr lang="en-US" sz="2400" dirty="0" err="1">
                <a:solidFill>
                  <a:srgbClr val="FF0000"/>
                </a:solidFill>
              </a:rPr>
              <a:t>ihrer</a:t>
            </a:r>
            <a:r>
              <a:rPr lang="en-US" sz="2400" dirty="0">
                <a:solidFill>
                  <a:srgbClr val="FF0000"/>
                </a:solidFill>
              </a:rPr>
              <a:t> </a:t>
            </a:r>
            <a:r>
              <a:rPr lang="en-US" sz="2400" dirty="0" err="1">
                <a:solidFill>
                  <a:srgbClr val="FF0000"/>
                </a:solidFill>
              </a:rPr>
              <a:t>eigenen</a:t>
            </a:r>
            <a:r>
              <a:rPr lang="en-US" sz="2400" dirty="0">
                <a:solidFill>
                  <a:srgbClr val="FF0000"/>
                </a:solidFill>
              </a:rPr>
              <a:t> </a:t>
            </a:r>
            <a:r>
              <a:rPr lang="en-US" sz="2400" dirty="0" err="1">
                <a:solidFill>
                  <a:srgbClr val="FF0000"/>
                </a:solidFill>
              </a:rPr>
              <a:t>Geschichte</a:t>
            </a:r>
            <a:r>
              <a:rPr lang="en-US" sz="2400" dirty="0">
                <a:solidFill>
                  <a:srgbClr val="FF0000"/>
                </a:solidFill>
              </a:rPr>
              <a:t> </a:t>
            </a:r>
            <a:r>
              <a:rPr lang="en-US" sz="2400" dirty="0" err="1">
                <a:solidFill>
                  <a:srgbClr val="FF0000"/>
                </a:solidFill>
              </a:rPr>
              <a:t>haben</a:t>
            </a:r>
            <a:r>
              <a:rPr lang="en-US" sz="2400" dirty="0">
                <a:solidFill>
                  <a:srgbClr val="FF0000"/>
                </a:solidFill>
              </a:rPr>
              <a:t>. </a:t>
            </a:r>
          </a:p>
          <a:p>
            <a:pPr algn="ctr">
              <a:lnSpc>
                <a:spcPct val="150000"/>
              </a:lnSpc>
              <a:spcAft>
                <a:spcPts val="600"/>
              </a:spcAft>
            </a:pPr>
            <a:r>
              <a:rPr lang="en-US" sz="2400" dirty="0">
                <a:solidFill>
                  <a:srgbClr val="FF0000"/>
                </a:solidFill>
              </a:rPr>
              <a:t>Dann </a:t>
            </a:r>
            <a:r>
              <a:rPr lang="en-US" sz="2400" dirty="0" err="1">
                <a:solidFill>
                  <a:srgbClr val="FF0000"/>
                </a:solidFill>
              </a:rPr>
              <a:t>achten</a:t>
            </a:r>
            <a:r>
              <a:rPr lang="en-US" sz="2400" dirty="0">
                <a:solidFill>
                  <a:srgbClr val="FF0000"/>
                </a:solidFill>
              </a:rPr>
              <a:t> Sie bitte gut auf </a:t>
            </a:r>
            <a:r>
              <a:rPr lang="en-US" sz="2400" dirty="0" err="1">
                <a:solidFill>
                  <a:srgbClr val="FF0000"/>
                </a:solidFill>
              </a:rPr>
              <a:t>Ihre</a:t>
            </a:r>
            <a:r>
              <a:rPr lang="en-US" sz="2400" dirty="0">
                <a:solidFill>
                  <a:srgbClr val="FF0000"/>
                </a:solidFill>
              </a:rPr>
              <a:t> </a:t>
            </a:r>
            <a:r>
              <a:rPr lang="en-US" sz="2400" dirty="0" err="1">
                <a:solidFill>
                  <a:srgbClr val="FF0000"/>
                </a:solidFill>
              </a:rPr>
              <a:t>Grenzen</a:t>
            </a:r>
            <a:r>
              <a:rPr lang="en-US" sz="2400" dirty="0">
                <a:solidFill>
                  <a:srgbClr val="FF0000"/>
                </a:solidFill>
              </a:rPr>
              <a:t>, </a:t>
            </a:r>
          </a:p>
          <a:p>
            <a:pPr algn="ctr">
              <a:lnSpc>
                <a:spcPct val="150000"/>
              </a:lnSpc>
              <a:spcAft>
                <a:spcPts val="600"/>
              </a:spcAft>
            </a:pPr>
            <a:r>
              <a:rPr lang="en-US" sz="2400" dirty="0" err="1">
                <a:solidFill>
                  <a:srgbClr val="FF0000"/>
                </a:solidFill>
              </a:rPr>
              <a:t>gehen</a:t>
            </a:r>
            <a:r>
              <a:rPr lang="en-US" sz="2400" dirty="0">
                <a:solidFill>
                  <a:srgbClr val="FF0000"/>
                </a:solidFill>
              </a:rPr>
              <a:t> Sie </a:t>
            </a:r>
            <a:r>
              <a:rPr lang="en-US" sz="2400" dirty="0" err="1">
                <a:solidFill>
                  <a:srgbClr val="FF0000"/>
                </a:solidFill>
              </a:rPr>
              <a:t>im</a:t>
            </a:r>
            <a:r>
              <a:rPr lang="en-US" sz="2400" dirty="0">
                <a:solidFill>
                  <a:srgbClr val="FF0000"/>
                </a:solidFill>
              </a:rPr>
              <a:t> </a:t>
            </a:r>
            <a:r>
              <a:rPr lang="en-US" sz="2400" dirty="0" err="1">
                <a:solidFill>
                  <a:srgbClr val="FF0000"/>
                </a:solidFill>
              </a:rPr>
              <a:t>Zweifelsfall</a:t>
            </a:r>
            <a:r>
              <a:rPr lang="en-US" sz="2400" dirty="0">
                <a:solidFill>
                  <a:srgbClr val="FF0000"/>
                </a:solidFill>
              </a:rPr>
              <a:t> für </a:t>
            </a:r>
            <a:r>
              <a:rPr lang="en-US" sz="2400" dirty="0" err="1">
                <a:solidFill>
                  <a:srgbClr val="FF0000"/>
                </a:solidFill>
              </a:rPr>
              <a:t>eine</a:t>
            </a:r>
            <a:r>
              <a:rPr lang="en-US" sz="2400" dirty="0">
                <a:solidFill>
                  <a:srgbClr val="FF0000"/>
                </a:solidFill>
              </a:rPr>
              <a:t> </a:t>
            </a:r>
            <a:r>
              <a:rPr lang="en-US" sz="2400" dirty="0" err="1">
                <a:solidFill>
                  <a:srgbClr val="FF0000"/>
                </a:solidFill>
              </a:rPr>
              <a:t>Weile</a:t>
            </a:r>
            <a:r>
              <a:rPr lang="en-US" sz="2400" dirty="0">
                <a:solidFill>
                  <a:srgbClr val="FF0000"/>
                </a:solidFill>
              </a:rPr>
              <a:t> </a:t>
            </a:r>
            <a:r>
              <a:rPr lang="en-US" sz="2400" dirty="0" err="1">
                <a:solidFill>
                  <a:srgbClr val="FF0000"/>
                </a:solidFill>
              </a:rPr>
              <a:t>aus</a:t>
            </a:r>
            <a:r>
              <a:rPr lang="en-US" sz="2400" dirty="0">
                <a:solidFill>
                  <a:srgbClr val="FF0000"/>
                </a:solidFill>
              </a:rPr>
              <a:t> dem Saal </a:t>
            </a:r>
          </a:p>
          <a:p>
            <a:pPr algn="ctr">
              <a:lnSpc>
                <a:spcPct val="150000"/>
              </a:lnSpc>
              <a:spcAft>
                <a:spcPts val="600"/>
              </a:spcAft>
            </a:pPr>
            <a:r>
              <a:rPr lang="en-US" sz="2400" dirty="0">
                <a:solidFill>
                  <a:srgbClr val="FF0000"/>
                </a:solidFill>
              </a:rPr>
              <a:t>und/</a:t>
            </a:r>
            <a:r>
              <a:rPr lang="en-US" sz="2400" dirty="0" err="1">
                <a:solidFill>
                  <a:srgbClr val="FF0000"/>
                </a:solidFill>
              </a:rPr>
              <a:t>oder</a:t>
            </a:r>
            <a:r>
              <a:rPr lang="en-US" sz="2400" dirty="0">
                <a:solidFill>
                  <a:srgbClr val="FF0000"/>
                </a:solidFill>
              </a:rPr>
              <a:t> </a:t>
            </a:r>
            <a:r>
              <a:rPr lang="en-US" sz="2400" dirty="0" err="1">
                <a:solidFill>
                  <a:srgbClr val="FF0000"/>
                </a:solidFill>
              </a:rPr>
              <a:t>vertrauen</a:t>
            </a:r>
            <a:r>
              <a:rPr lang="en-US" sz="2400" dirty="0">
                <a:solidFill>
                  <a:srgbClr val="FF0000"/>
                </a:solidFill>
              </a:rPr>
              <a:t> Sie </a:t>
            </a:r>
            <a:r>
              <a:rPr lang="en-US" sz="2400" dirty="0" err="1">
                <a:solidFill>
                  <a:srgbClr val="FF0000"/>
                </a:solidFill>
              </a:rPr>
              <a:t>sich</a:t>
            </a:r>
            <a:r>
              <a:rPr lang="en-US" sz="2400" dirty="0">
                <a:solidFill>
                  <a:srgbClr val="FF0000"/>
                </a:solidFill>
              </a:rPr>
              <a:t> </a:t>
            </a:r>
            <a:r>
              <a:rPr lang="en-US" sz="2400" dirty="0" err="1">
                <a:solidFill>
                  <a:srgbClr val="FF0000"/>
                </a:solidFill>
              </a:rPr>
              <a:t>jemandem</a:t>
            </a:r>
            <a:r>
              <a:rPr lang="en-US" sz="2400" dirty="0">
                <a:solidFill>
                  <a:srgbClr val="FF0000"/>
                </a:solidFill>
              </a:rPr>
              <a:t> an. </a:t>
            </a:r>
          </a:p>
        </p:txBody>
      </p:sp>
      <p:sp>
        <p:nvSpPr>
          <p:cNvPr id="5" name="Fußzeilenplatzhalter 1">
            <a:extLst>
              <a:ext uri="{FF2B5EF4-FFF2-40B4-BE49-F238E27FC236}">
                <a16:creationId xmlns:a16="http://schemas.microsoft.com/office/drawing/2014/main" id="{F5911858-DE21-DD1D-4226-94295D814628}"/>
              </a:ext>
            </a:extLst>
          </p:cNvPr>
          <p:cNvSpPr>
            <a:spLocks noGrp="1"/>
          </p:cNvSpPr>
          <p:nvPr>
            <p:ph type="ftr" sz="quarter" idx="11"/>
          </p:nvPr>
        </p:nvSpPr>
        <p:spPr>
          <a:xfrm>
            <a:off x="2899330" y="6273384"/>
            <a:ext cx="6388768" cy="365125"/>
          </a:xfrm>
          <a:solidFill>
            <a:schemeClr val="bg1"/>
          </a:solidFill>
        </p:spPr>
        <p:txBody>
          <a:bodyPr vert="horz" lIns="91440" tIns="45720" rIns="91440" bIns="45720" rtlCol="0" anchor="ctr">
            <a:normAutofit/>
          </a:bodyPr>
          <a:lstStyle/>
          <a:p>
            <a:pPr>
              <a:spcAft>
                <a:spcPts val="600"/>
              </a:spcAft>
            </a:pPr>
            <a:r>
              <a:rPr lang="en-US" b="1" kern="1200" dirty="0">
                <a:solidFill>
                  <a:schemeClr val="tx1">
                    <a:alpha val="70000"/>
                  </a:schemeClr>
                </a:solidFill>
                <a:latin typeface="+mn-lt"/>
                <a:ea typeface="+mn-ea"/>
                <a:cs typeface="+mn-cs"/>
              </a:rPr>
              <a:t>Dr. Peter Hundertmark – </a:t>
            </a:r>
            <a:r>
              <a:rPr lang="en-US" b="1" kern="1200" dirty="0">
                <a:solidFill>
                  <a:schemeClr val="tx1">
                    <a:alpha val="70000"/>
                  </a:schemeClr>
                </a:solidFill>
                <a:latin typeface="+mn-lt"/>
                <a:ea typeface="+mn-ea"/>
                <a:cs typeface="+mn-cs"/>
                <a:hlinkClick r:id="rId3"/>
              </a:rPr>
              <a:t>peter.Hundertmark@bistum-speyer.de</a:t>
            </a:r>
            <a:r>
              <a:rPr lang="en-US" b="1" kern="1200" dirty="0">
                <a:solidFill>
                  <a:schemeClr val="tx1">
                    <a:alpha val="70000"/>
                  </a:schemeClr>
                </a:solidFill>
                <a:latin typeface="+mn-lt"/>
                <a:ea typeface="+mn-ea"/>
                <a:cs typeface="+mn-cs"/>
              </a:rPr>
              <a:t> - www.geistlich.net</a:t>
            </a:r>
          </a:p>
        </p:txBody>
      </p:sp>
    </p:spTree>
    <p:extLst>
      <p:ext uri="{BB962C8B-B14F-4D97-AF65-F5344CB8AC3E}">
        <p14:creationId xmlns:p14="http://schemas.microsoft.com/office/powerpoint/2010/main" val="32145687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7B6173-1D58-48E2-83CF-37350F315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E4CBDBB-4FBD-4B9E-BD01-054A81D43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B01A6F03-171F-40B2-8B2C-A061B89241F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15" name="Rectangle 14">
            <a:extLst>
              <a:ext uri="{FF2B5EF4-FFF2-40B4-BE49-F238E27FC236}">
                <a16:creationId xmlns:a16="http://schemas.microsoft.com/office/drawing/2014/main" id="{72C4834C-B602-4125-8264-BD0D55A588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53172EE5-132F-4DD4-8855-4DBBD9C346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5844" y="1110000"/>
            <a:ext cx="10195740" cy="4629235"/>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4" name="Foliennummernplatzhalter 3">
            <a:extLst>
              <a:ext uri="{FF2B5EF4-FFF2-40B4-BE49-F238E27FC236}">
                <a16:creationId xmlns:a16="http://schemas.microsoft.com/office/drawing/2014/main" id="{995E56D3-B62B-2E02-9E57-B66D4F0A1712}"/>
              </a:ext>
            </a:extLst>
          </p:cNvPr>
          <p:cNvSpPr>
            <a:spLocks noGrp="1"/>
          </p:cNvSpPr>
          <p:nvPr>
            <p:ph type="sldNum" sz="quarter" idx="12"/>
          </p:nvPr>
        </p:nvSpPr>
        <p:spPr>
          <a:xfrm>
            <a:off x="11722608" y="18288"/>
            <a:ext cx="475488" cy="475488"/>
          </a:xfrm>
        </p:spPr>
        <p:txBody>
          <a:bodyPr>
            <a:normAutofit/>
          </a:bodyPr>
          <a:lstStyle/>
          <a:p>
            <a:pPr algn="ctr">
              <a:spcAft>
                <a:spcPts val="600"/>
              </a:spcAft>
            </a:pPr>
            <a:fld id="{BB730A2A-26AE-4AA5-ABFC-09AE780D0442}" type="slidenum">
              <a:rPr lang="de-DE" sz="900">
                <a:solidFill>
                  <a:schemeClr val="tx1">
                    <a:alpha val="70000"/>
                  </a:schemeClr>
                </a:solidFill>
              </a:rPr>
              <a:pPr algn="ctr">
                <a:spcAft>
                  <a:spcPts val="600"/>
                </a:spcAft>
              </a:pPr>
              <a:t>20</a:t>
            </a:fld>
            <a:endParaRPr lang="de-DE" sz="900">
              <a:solidFill>
                <a:schemeClr val="tx1">
                  <a:alpha val="70000"/>
                </a:schemeClr>
              </a:solidFill>
            </a:endParaRPr>
          </a:p>
        </p:txBody>
      </p:sp>
      <p:sp>
        <p:nvSpPr>
          <p:cNvPr id="3" name="Inhaltsplatzhalter 2">
            <a:extLst>
              <a:ext uri="{FF2B5EF4-FFF2-40B4-BE49-F238E27FC236}">
                <a16:creationId xmlns:a16="http://schemas.microsoft.com/office/drawing/2014/main" id="{AF01A899-BD98-155A-FAE2-C3D4E90928E3}"/>
              </a:ext>
            </a:extLst>
          </p:cNvPr>
          <p:cNvSpPr>
            <a:spLocks noGrp="1"/>
          </p:cNvSpPr>
          <p:nvPr>
            <p:ph idx="1"/>
          </p:nvPr>
        </p:nvSpPr>
        <p:spPr>
          <a:xfrm>
            <a:off x="1993641" y="1950720"/>
            <a:ext cx="8192843" cy="3625562"/>
          </a:xfrm>
        </p:spPr>
        <p:txBody>
          <a:bodyPr anchor="t">
            <a:normAutofit/>
          </a:bodyPr>
          <a:lstStyle/>
          <a:p>
            <a:pPr marL="0" indent="0">
              <a:lnSpc>
                <a:spcPct val="114000"/>
              </a:lnSpc>
              <a:buNone/>
            </a:pPr>
            <a:r>
              <a:rPr lang="de-DE" sz="2000" dirty="0"/>
              <a:t>Stabile, diskrete Begleitbeziehung erleben – Wertschätzung für den Mut, das Thema anzugehen, erleben – Verlässlichkeit und Grenzen des*der Begleiter*in erleben – eigene Grenzen ausprobieren dürfen</a:t>
            </a:r>
          </a:p>
          <a:p>
            <a:pPr marL="0" indent="0">
              <a:lnSpc>
                <a:spcPct val="114000"/>
              </a:lnSpc>
              <a:buNone/>
            </a:pPr>
            <a:r>
              <a:rPr lang="de-DE" sz="2000" dirty="0"/>
              <a:t>Mit Leid und Täteridentifikation zugleich wahr- und ernstgenommen werden</a:t>
            </a:r>
          </a:p>
          <a:p>
            <a:pPr marL="0" indent="0">
              <a:lnSpc>
                <a:spcPct val="114000"/>
              </a:lnSpc>
              <a:buNone/>
            </a:pPr>
            <a:r>
              <a:rPr lang="de-DE" sz="2000" dirty="0"/>
              <a:t>Medizinische/psychotherapeutische Hilfe und praktische Lebensstabilisierung finden - erste Unterstützungsnetzwerke aufbauen  - erste Selbstwirksamkeit erleben</a:t>
            </a:r>
          </a:p>
          <a:p>
            <a:pPr marL="0" indent="0">
              <a:lnSpc>
                <a:spcPct val="114000"/>
              </a:lnSpc>
              <a:buNone/>
            </a:pPr>
            <a:r>
              <a:rPr lang="de-DE" sz="2000" dirty="0"/>
              <a:t>Am „Normal“ arbeiten – entdecken, dass das missbräuchliche System kritisiert werden kann (ohne dass sich die Hölle auftut…) </a:t>
            </a:r>
          </a:p>
          <a:p>
            <a:pPr marL="0" indent="0">
              <a:buNone/>
            </a:pPr>
            <a:endParaRPr lang="de-DE" sz="2000" dirty="0"/>
          </a:p>
          <a:p>
            <a:pPr marL="0" indent="0">
              <a:buNone/>
            </a:pPr>
            <a:endParaRPr lang="de-DE" sz="2000" dirty="0"/>
          </a:p>
          <a:p>
            <a:pPr marL="0" indent="0">
              <a:lnSpc>
                <a:spcPct val="100000"/>
              </a:lnSpc>
              <a:buNone/>
            </a:pPr>
            <a:endParaRPr lang="de-DE" sz="2000" dirty="0"/>
          </a:p>
          <a:p>
            <a:pPr marL="0" indent="0">
              <a:buNone/>
            </a:pPr>
            <a:endParaRPr lang="de-DE" sz="2000" dirty="0"/>
          </a:p>
        </p:txBody>
      </p:sp>
      <p:sp>
        <p:nvSpPr>
          <p:cNvPr id="5" name="Textfeld 4">
            <a:extLst>
              <a:ext uri="{FF2B5EF4-FFF2-40B4-BE49-F238E27FC236}">
                <a16:creationId xmlns:a16="http://schemas.microsoft.com/office/drawing/2014/main" id="{2F301AA7-34EE-4FD2-3F9B-6C13D3354FD5}"/>
              </a:ext>
            </a:extLst>
          </p:cNvPr>
          <p:cNvSpPr txBox="1"/>
          <p:nvPr/>
        </p:nvSpPr>
        <p:spPr>
          <a:xfrm>
            <a:off x="1993641" y="1281718"/>
            <a:ext cx="5567680" cy="646331"/>
          </a:xfrm>
          <a:prstGeom prst="rect">
            <a:avLst/>
          </a:prstGeom>
          <a:noFill/>
        </p:spPr>
        <p:txBody>
          <a:bodyPr wrap="square" rtlCol="0">
            <a:spAutoFit/>
          </a:bodyPr>
          <a:lstStyle/>
          <a:p>
            <a:r>
              <a:rPr lang="de-DE" sz="3600" dirty="0"/>
              <a:t>Gesundung</a:t>
            </a:r>
          </a:p>
        </p:txBody>
      </p:sp>
      <p:sp>
        <p:nvSpPr>
          <p:cNvPr id="6" name="Fußzeilenplatzhalter 1">
            <a:extLst>
              <a:ext uri="{FF2B5EF4-FFF2-40B4-BE49-F238E27FC236}">
                <a16:creationId xmlns:a16="http://schemas.microsoft.com/office/drawing/2014/main" id="{7FCA196F-3817-A157-EADF-E7BE1CAC65C2}"/>
              </a:ext>
            </a:extLst>
          </p:cNvPr>
          <p:cNvSpPr>
            <a:spLocks noGrp="1"/>
          </p:cNvSpPr>
          <p:nvPr>
            <p:ph type="ftr" sz="quarter" idx="11"/>
          </p:nvPr>
        </p:nvSpPr>
        <p:spPr>
          <a:xfrm>
            <a:off x="2899330" y="6273384"/>
            <a:ext cx="6388768" cy="365125"/>
          </a:xfrm>
          <a:solidFill>
            <a:schemeClr val="bg1"/>
          </a:solidFill>
        </p:spPr>
        <p:txBody>
          <a:bodyPr vert="horz" lIns="91440" tIns="45720" rIns="91440" bIns="45720" rtlCol="0" anchor="ctr">
            <a:normAutofit/>
          </a:bodyPr>
          <a:lstStyle/>
          <a:p>
            <a:pPr>
              <a:spcAft>
                <a:spcPts val="600"/>
              </a:spcAft>
            </a:pPr>
            <a:r>
              <a:rPr lang="en-US" b="1" kern="1200" dirty="0">
                <a:solidFill>
                  <a:schemeClr val="tx1">
                    <a:alpha val="70000"/>
                  </a:schemeClr>
                </a:solidFill>
                <a:latin typeface="+mn-lt"/>
                <a:ea typeface="+mn-ea"/>
                <a:cs typeface="+mn-cs"/>
              </a:rPr>
              <a:t>Dr. Peter Hundertmark – </a:t>
            </a:r>
            <a:r>
              <a:rPr lang="en-US" b="1" kern="1200" dirty="0">
                <a:solidFill>
                  <a:schemeClr val="tx1">
                    <a:alpha val="70000"/>
                  </a:schemeClr>
                </a:solidFill>
                <a:latin typeface="+mn-lt"/>
                <a:ea typeface="+mn-ea"/>
                <a:cs typeface="+mn-cs"/>
                <a:hlinkClick r:id="rId3"/>
              </a:rPr>
              <a:t>peter.Hundertmark@bistum-speyer.de</a:t>
            </a:r>
            <a:r>
              <a:rPr lang="en-US" b="1" kern="1200" dirty="0">
                <a:solidFill>
                  <a:schemeClr val="tx1">
                    <a:alpha val="70000"/>
                  </a:schemeClr>
                </a:solidFill>
                <a:latin typeface="+mn-lt"/>
                <a:ea typeface="+mn-ea"/>
                <a:cs typeface="+mn-cs"/>
              </a:rPr>
              <a:t> - www.geistlich.net</a:t>
            </a:r>
          </a:p>
        </p:txBody>
      </p:sp>
    </p:spTree>
    <p:extLst>
      <p:ext uri="{BB962C8B-B14F-4D97-AF65-F5344CB8AC3E}">
        <p14:creationId xmlns:p14="http://schemas.microsoft.com/office/powerpoint/2010/main" val="2327395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7B6173-1D58-48E2-83CF-37350F315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E4CBDBB-4FBD-4B9E-BD01-054A81D43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B01A6F03-171F-40B2-8B2C-A061B89241F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15" name="Rectangle 14">
            <a:extLst>
              <a:ext uri="{FF2B5EF4-FFF2-40B4-BE49-F238E27FC236}">
                <a16:creationId xmlns:a16="http://schemas.microsoft.com/office/drawing/2014/main" id="{72C4834C-B602-4125-8264-BD0D55A588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53172EE5-132F-4DD4-8855-4DBBD9C346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5844" y="1110000"/>
            <a:ext cx="10195740" cy="4629235"/>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4" name="Foliennummernplatzhalter 3">
            <a:extLst>
              <a:ext uri="{FF2B5EF4-FFF2-40B4-BE49-F238E27FC236}">
                <a16:creationId xmlns:a16="http://schemas.microsoft.com/office/drawing/2014/main" id="{6E17B12D-C534-F0A6-8353-2E553EF284D5}"/>
              </a:ext>
            </a:extLst>
          </p:cNvPr>
          <p:cNvSpPr>
            <a:spLocks noGrp="1"/>
          </p:cNvSpPr>
          <p:nvPr>
            <p:ph type="sldNum" sz="quarter" idx="12"/>
          </p:nvPr>
        </p:nvSpPr>
        <p:spPr>
          <a:xfrm>
            <a:off x="11722608" y="18288"/>
            <a:ext cx="475488" cy="475488"/>
          </a:xfrm>
        </p:spPr>
        <p:txBody>
          <a:bodyPr>
            <a:normAutofit/>
          </a:bodyPr>
          <a:lstStyle/>
          <a:p>
            <a:pPr algn="ctr">
              <a:spcAft>
                <a:spcPts val="600"/>
              </a:spcAft>
            </a:pPr>
            <a:fld id="{BB730A2A-26AE-4AA5-ABFC-09AE780D0442}" type="slidenum">
              <a:rPr lang="de-DE" sz="900">
                <a:solidFill>
                  <a:schemeClr val="tx1">
                    <a:alpha val="70000"/>
                  </a:schemeClr>
                </a:solidFill>
              </a:rPr>
              <a:pPr algn="ctr">
                <a:spcAft>
                  <a:spcPts val="600"/>
                </a:spcAft>
              </a:pPr>
              <a:t>21</a:t>
            </a:fld>
            <a:endParaRPr lang="de-DE" sz="900">
              <a:solidFill>
                <a:schemeClr val="tx1">
                  <a:alpha val="70000"/>
                </a:schemeClr>
              </a:solidFill>
            </a:endParaRPr>
          </a:p>
        </p:txBody>
      </p:sp>
      <p:sp>
        <p:nvSpPr>
          <p:cNvPr id="3" name="Inhaltsplatzhalter 2">
            <a:extLst>
              <a:ext uri="{FF2B5EF4-FFF2-40B4-BE49-F238E27FC236}">
                <a16:creationId xmlns:a16="http://schemas.microsoft.com/office/drawing/2014/main" id="{F5F2283B-1471-9ACC-F648-A8BD08A39511}"/>
              </a:ext>
            </a:extLst>
          </p:cNvPr>
          <p:cNvSpPr>
            <a:spLocks noGrp="1"/>
          </p:cNvSpPr>
          <p:nvPr>
            <p:ph idx="1"/>
          </p:nvPr>
        </p:nvSpPr>
        <p:spPr>
          <a:xfrm>
            <a:off x="1993641" y="1361440"/>
            <a:ext cx="8192843" cy="4214842"/>
          </a:xfrm>
        </p:spPr>
        <p:txBody>
          <a:bodyPr anchor="t">
            <a:normAutofit lnSpcReduction="10000"/>
          </a:bodyPr>
          <a:lstStyle/>
          <a:p>
            <a:pPr marL="0" indent="0">
              <a:lnSpc>
                <a:spcPct val="114000"/>
              </a:lnSpc>
              <a:buNone/>
            </a:pPr>
            <a:r>
              <a:rPr lang="de-DE" sz="1800" dirty="0"/>
              <a:t>Erfahrungen benennen – Schuld und Scham wahrnehmen und sie  nach und nach die Seite wechseln lassen</a:t>
            </a:r>
          </a:p>
          <a:p>
            <a:pPr marL="0" indent="0">
              <a:lnSpc>
                <a:spcPct val="114000"/>
              </a:lnSpc>
              <a:buNone/>
            </a:pPr>
            <a:r>
              <a:rPr lang="de-DE" sz="1800" dirty="0"/>
              <a:t>Den Umschwung ins Aggressive aushalten – Aggression wertschätzen lernen  – Aggression immer wieder auf das missbräuchliche System zurück leiten – erstes Raus aus der Selbstwahrnehmung als Opfer – Erleben von Handlungsoptionen – Rachephantasien durchspielen (ohne sie auszuagieren) </a:t>
            </a:r>
          </a:p>
          <a:p>
            <a:pPr marL="0" indent="0">
              <a:lnSpc>
                <a:spcPct val="114000"/>
              </a:lnSpc>
              <a:buNone/>
            </a:pPr>
            <a:r>
              <a:rPr lang="de-DE" sz="1800" dirty="0"/>
              <a:t>Regungen und Bewegungen der Seele benennen und differenzieren lernen – Funktion für Meinungsbildung erleben – Selbstwirksamkeit und Selbstwahrnehmung verbessern </a:t>
            </a:r>
          </a:p>
          <a:p>
            <a:pPr marL="0" indent="0">
              <a:lnSpc>
                <a:spcPct val="114000"/>
              </a:lnSpc>
              <a:buNone/>
            </a:pPr>
            <a:r>
              <a:rPr lang="de-DE" sz="1800" dirty="0"/>
              <a:t>Das missbräuchliche System weiter entmystifizieren – </a:t>
            </a:r>
            <a:r>
              <a:rPr lang="de-DE" sz="1800" dirty="0" err="1"/>
              <a:t>vulnerabilisierende</a:t>
            </a:r>
            <a:r>
              <a:rPr lang="de-DE" sz="1800" dirty="0"/>
              <a:t> Theologie dekonstruieren – zugleich nicht vom „bösen Geist“ in Überforderung und Erschöpfung treiben lassen</a:t>
            </a:r>
          </a:p>
          <a:p>
            <a:pPr marL="0" indent="0">
              <a:buNone/>
            </a:pPr>
            <a:endParaRPr lang="de-DE" sz="2000" dirty="0"/>
          </a:p>
        </p:txBody>
      </p:sp>
      <p:sp>
        <p:nvSpPr>
          <p:cNvPr id="6" name="Fußzeilenplatzhalter 1">
            <a:extLst>
              <a:ext uri="{FF2B5EF4-FFF2-40B4-BE49-F238E27FC236}">
                <a16:creationId xmlns:a16="http://schemas.microsoft.com/office/drawing/2014/main" id="{FB2D71CD-ED2B-2D8A-0A7E-BFEFEC51679A}"/>
              </a:ext>
            </a:extLst>
          </p:cNvPr>
          <p:cNvSpPr>
            <a:spLocks noGrp="1"/>
          </p:cNvSpPr>
          <p:nvPr>
            <p:ph type="ftr" sz="quarter" idx="11"/>
          </p:nvPr>
        </p:nvSpPr>
        <p:spPr>
          <a:xfrm>
            <a:off x="2899330" y="6273384"/>
            <a:ext cx="6388768" cy="365125"/>
          </a:xfrm>
          <a:solidFill>
            <a:schemeClr val="bg1"/>
          </a:solidFill>
        </p:spPr>
        <p:txBody>
          <a:bodyPr vert="horz" lIns="91440" tIns="45720" rIns="91440" bIns="45720" rtlCol="0" anchor="ctr">
            <a:normAutofit/>
          </a:bodyPr>
          <a:lstStyle/>
          <a:p>
            <a:pPr>
              <a:spcAft>
                <a:spcPts val="600"/>
              </a:spcAft>
            </a:pPr>
            <a:r>
              <a:rPr lang="en-US" b="1" kern="1200" dirty="0">
                <a:solidFill>
                  <a:schemeClr val="tx1">
                    <a:alpha val="70000"/>
                  </a:schemeClr>
                </a:solidFill>
                <a:latin typeface="+mn-lt"/>
                <a:ea typeface="+mn-ea"/>
                <a:cs typeface="+mn-cs"/>
              </a:rPr>
              <a:t>Dr. Peter Hundertmark – </a:t>
            </a:r>
            <a:r>
              <a:rPr lang="en-US" b="1" kern="1200" dirty="0">
                <a:solidFill>
                  <a:schemeClr val="tx1">
                    <a:alpha val="70000"/>
                  </a:schemeClr>
                </a:solidFill>
                <a:latin typeface="+mn-lt"/>
                <a:ea typeface="+mn-ea"/>
                <a:cs typeface="+mn-cs"/>
                <a:hlinkClick r:id="rId3"/>
              </a:rPr>
              <a:t>peter.Hundertmark@bistum-speyer.de</a:t>
            </a:r>
            <a:r>
              <a:rPr lang="en-US" b="1" kern="1200" dirty="0">
                <a:solidFill>
                  <a:schemeClr val="tx1">
                    <a:alpha val="70000"/>
                  </a:schemeClr>
                </a:solidFill>
                <a:latin typeface="+mn-lt"/>
                <a:ea typeface="+mn-ea"/>
                <a:cs typeface="+mn-cs"/>
              </a:rPr>
              <a:t> - www.geistlich.net</a:t>
            </a:r>
          </a:p>
        </p:txBody>
      </p:sp>
    </p:spTree>
    <p:extLst>
      <p:ext uri="{BB962C8B-B14F-4D97-AF65-F5344CB8AC3E}">
        <p14:creationId xmlns:p14="http://schemas.microsoft.com/office/powerpoint/2010/main" val="329322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7B6173-1D58-48E2-83CF-37350F315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E4CBDBB-4FBD-4B9E-BD01-054A81D43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B01A6F03-171F-40B2-8B2C-A061B89241F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15" name="Rectangle 14">
            <a:extLst>
              <a:ext uri="{FF2B5EF4-FFF2-40B4-BE49-F238E27FC236}">
                <a16:creationId xmlns:a16="http://schemas.microsoft.com/office/drawing/2014/main" id="{72C4834C-B602-4125-8264-BD0D55A588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53172EE5-132F-4DD4-8855-4DBBD9C346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5844" y="1110000"/>
            <a:ext cx="10195740" cy="4629235"/>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4" name="Foliennummernplatzhalter 3">
            <a:extLst>
              <a:ext uri="{FF2B5EF4-FFF2-40B4-BE49-F238E27FC236}">
                <a16:creationId xmlns:a16="http://schemas.microsoft.com/office/drawing/2014/main" id="{7124B661-9CEA-416A-41B7-9A1882736531}"/>
              </a:ext>
            </a:extLst>
          </p:cNvPr>
          <p:cNvSpPr>
            <a:spLocks noGrp="1"/>
          </p:cNvSpPr>
          <p:nvPr>
            <p:ph type="sldNum" sz="quarter" idx="12"/>
          </p:nvPr>
        </p:nvSpPr>
        <p:spPr>
          <a:xfrm>
            <a:off x="11722608" y="18288"/>
            <a:ext cx="475488" cy="475488"/>
          </a:xfrm>
        </p:spPr>
        <p:txBody>
          <a:bodyPr>
            <a:normAutofit/>
          </a:bodyPr>
          <a:lstStyle/>
          <a:p>
            <a:pPr algn="ctr">
              <a:spcAft>
                <a:spcPts val="600"/>
              </a:spcAft>
            </a:pPr>
            <a:fld id="{BB730A2A-26AE-4AA5-ABFC-09AE780D0442}" type="slidenum">
              <a:rPr lang="de-DE" sz="900">
                <a:solidFill>
                  <a:schemeClr val="tx1">
                    <a:alpha val="70000"/>
                  </a:schemeClr>
                </a:solidFill>
              </a:rPr>
              <a:pPr algn="ctr">
                <a:spcAft>
                  <a:spcPts val="600"/>
                </a:spcAft>
              </a:pPr>
              <a:t>22</a:t>
            </a:fld>
            <a:endParaRPr lang="de-DE" sz="900">
              <a:solidFill>
                <a:schemeClr val="tx1">
                  <a:alpha val="70000"/>
                </a:schemeClr>
              </a:solidFill>
            </a:endParaRPr>
          </a:p>
        </p:txBody>
      </p:sp>
      <p:sp>
        <p:nvSpPr>
          <p:cNvPr id="3" name="Inhaltsplatzhalter 2">
            <a:extLst>
              <a:ext uri="{FF2B5EF4-FFF2-40B4-BE49-F238E27FC236}">
                <a16:creationId xmlns:a16="http://schemas.microsoft.com/office/drawing/2014/main" id="{88ED6BFB-D49B-4529-6E58-3DA1CFD798D1}"/>
              </a:ext>
            </a:extLst>
          </p:cNvPr>
          <p:cNvSpPr>
            <a:spLocks noGrp="1"/>
          </p:cNvSpPr>
          <p:nvPr>
            <p:ph idx="1"/>
          </p:nvPr>
        </p:nvSpPr>
        <p:spPr>
          <a:xfrm>
            <a:off x="1993641" y="1483360"/>
            <a:ext cx="8192843" cy="4092922"/>
          </a:xfrm>
        </p:spPr>
        <p:txBody>
          <a:bodyPr anchor="t">
            <a:normAutofit/>
          </a:bodyPr>
          <a:lstStyle/>
          <a:p>
            <a:pPr marL="0" indent="0">
              <a:lnSpc>
                <a:spcPct val="114000"/>
              </a:lnSpc>
              <a:buNone/>
            </a:pPr>
            <a:r>
              <a:rPr lang="de-DE" sz="2000" dirty="0"/>
              <a:t>Den eigenen Glauben in die „Pubertät“ entlassen – Glaubensverlust akzeptieren – eigene Meinung und eigenes Erleben/Identität und Selbststand höher als Ideologie gewichten lernen – gegen die Gefahr des Rückfalls ankämpfen</a:t>
            </a:r>
          </a:p>
          <a:p>
            <a:pPr marL="0" indent="0">
              <a:lnSpc>
                <a:spcPct val="114000"/>
              </a:lnSpc>
              <a:buNone/>
            </a:pPr>
            <a:r>
              <a:rPr lang="de-DE" sz="2000" dirty="0"/>
              <a:t>Angst vor Selbstverlust durchkämpfen – Suizidgedanken ansprechen und abwehren – ein Leben „ohne“ - ohne die frühere Identifikation, Einbindung, Glaubensvorstellungen… vorstellen und ausprobieren </a:t>
            </a:r>
          </a:p>
          <a:p>
            <a:pPr marL="0" indent="0">
              <a:lnSpc>
                <a:spcPct val="114000"/>
              </a:lnSpc>
              <a:buNone/>
            </a:pPr>
            <a:r>
              <a:rPr lang="de-DE" sz="2000" dirty="0"/>
              <a:t>Das missbräuchliche System enttarnen – Aufsichtspersonen informieren – Intervention anstoßen – Gerechtigkeit einfordern</a:t>
            </a:r>
          </a:p>
          <a:p>
            <a:pPr marL="0" indent="0">
              <a:buNone/>
            </a:pPr>
            <a:endParaRPr lang="de-DE" sz="1800" dirty="0"/>
          </a:p>
        </p:txBody>
      </p:sp>
      <p:sp>
        <p:nvSpPr>
          <p:cNvPr id="5" name="Fußzeilenplatzhalter 1">
            <a:extLst>
              <a:ext uri="{FF2B5EF4-FFF2-40B4-BE49-F238E27FC236}">
                <a16:creationId xmlns:a16="http://schemas.microsoft.com/office/drawing/2014/main" id="{97A6A558-DB2D-93B1-35BA-11D51CF9C8EB}"/>
              </a:ext>
            </a:extLst>
          </p:cNvPr>
          <p:cNvSpPr>
            <a:spLocks noGrp="1"/>
          </p:cNvSpPr>
          <p:nvPr>
            <p:ph type="ftr" sz="quarter" idx="11"/>
          </p:nvPr>
        </p:nvSpPr>
        <p:spPr>
          <a:xfrm>
            <a:off x="2899330" y="6273384"/>
            <a:ext cx="6388768" cy="365125"/>
          </a:xfrm>
          <a:solidFill>
            <a:schemeClr val="bg1"/>
          </a:solidFill>
        </p:spPr>
        <p:txBody>
          <a:bodyPr vert="horz" lIns="91440" tIns="45720" rIns="91440" bIns="45720" rtlCol="0" anchor="ctr">
            <a:normAutofit/>
          </a:bodyPr>
          <a:lstStyle/>
          <a:p>
            <a:pPr>
              <a:spcAft>
                <a:spcPts val="600"/>
              </a:spcAft>
            </a:pPr>
            <a:r>
              <a:rPr lang="en-US" b="1" kern="1200" dirty="0">
                <a:solidFill>
                  <a:schemeClr val="tx1">
                    <a:alpha val="70000"/>
                  </a:schemeClr>
                </a:solidFill>
                <a:latin typeface="+mn-lt"/>
                <a:ea typeface="+mn-ea"/>
                <a:cs typeface="+mn-cs"/>
              </a:rPr>
              <a:t>Dr. Peter Hundertmark – </a:t>
            </a:r>
            <a:r>
              <a:rPr lang="en-US" b="1" kern="1200" dirty="0">
                <a:solidFill>
                  <a:schemeClr val="tx1">
                    <a:alpha val="70000"/>
                  </a:schemeClr>
                </a:solidFill>
                <a:latin typeface="+mn-lt"/>
                <a:ea typeface="+mn-ea"/>
                <a:cs typeface="+mn-cs"/>
                <a:hlinkClick r:id="rId3"/>
              </a:rPr>
              <a:t>peter.Hundertmark@bistum-speyer.de</a:t>
            </a:r>
            <a:r>
              <a:rPr lang="en-US" b="1" kern="1200" dirty="0">
                <a:solidFill>
                  <a:schemeClr val="tx1">
                    <a:alpha val="70000"/>
                  </a:schemeClr>
                </a:solidFill>
                <a:latin typeface="+mn-lt"/>
                <a:ea typeface="+mn-ea"/>
                <a:cs typeface="+mn-cs"/>
              </a:rPr>
              <a:t> - www.geistlich.net</a:t>
            </a:r>
          </a:p>
        </p:txBody>
      </p:sp>
    </p:spTree>
    <p:extLst>
      <p:ext uri="{BB962C8B-B14F-4D97-AF65-F5344CB8AC3E}">
        <p14:creationId xmlns:p14="http://schemas.microsoft.com/office/powerpoint/2010/main" val="2141048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7B6173-1D58-48E2-83CF-37350F315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E4CBDBB-4FBD-4B9E-BD01-054A81D43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B01A6F03-171F-40B2-8B2C-A061B89241F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15" name="Rectangle 14">
            <a:extLst>
              <a:ext uri="{FF2B5EF4-FFF2-40B4-BE49-F238E27FC236}">
                <a16:creationId xmlns:a16="http://schemas.microsoft.com/office/drawing/2014/main" id="{72C4834C-B602-4125-8264-BD0D55A588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53172EE5-132F-4DD4-8855-4DBBD9C346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5844" y="1110000"/>
            <a:ext cx="10195740" cy="4629235"/>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4" name="Foliennummernplatzhalter 3">
            <a:extLst>
              <a:ext uri="{FF2B5EF4-FFF2-40B4-BE49-F238E27FC236}">
                <a16:creationId xmlns:a16="http://schemas.microsoft.com/office/drawing/2014/main" id="{766068B1-CD1C-4A54-0C62-041CE4DF26D6}"/>
              </a:ext>
            </a:extLst>
          </p:cNvPr>
          <p:cNvSpPr>
            <a:spLocks noGrp="1"/>
          </p:cNvSpPr>
          <p:nvPr>
            <p:ph type="sldNum" sz="quarter" idx="12"/>
          </p:nvPr>
        </p:nvSpPr>
        <p:spPr>
          <a:xfrm>
            <a:off x="11722608" y="18288"/>
            <a:ext cx="475488" cy="475488"/>
          </a:xfrm>
        </p:spPr>
        <p:txBody>
          <a:bodyPr>
            <a:normAutofit/>
          </a:bodyPr>
          <a:lstStyle/>
          <a:p>
            <a:pPr algn="ctr">
              <a:spcAft>
                <a:spcPts val="600"/>
              </a:spcAft>
            </a:pPr>
            <a:fld id="{BB730A2A-26AE-4AA5-ABFC-09AE780D0442}" type="slidenum">
              <a:rPr lang="de-DE" sz="900">
                <a:solidFill>
                  <a:schemeClr val="tx1">
                    <a:alpha val="70000"/>
                  </a:schemeClr>
                </a:solidFill>
              </a:rPr>
              <a:pPr algn="ctr">
                <a:spcAft>
                  <a:spcPts val="600"/>
                </a:spcAft>
              </a:pPr>
              <a:t>23</a:t>
            </a:fld>
            <a:endParaRPr lang="de-DE" sz="900">
              <a:solidFill>
                <a:schemeClr val="tx1">
                  <a:alpha val="70000"/>
                </a:schemeClr>
              </a:solidFill>
            </a:endParaRPr>
          </a:p>
        </p:txBody>
      </p:sp>
      <p:sp>
        <p:nvSpPr>
          <p:cNvPr id="3" name="Inhaltsplatzhalter 2">
            <a:extLst>
              <a:ext uri="{FF2B5EF4-FFF2-40B4-BE49-F238E27FC236}">
                <a16:creationId xmlns:a16="http://schemas.microsoft.com/office/drawing/2014/main" id="{50E17599-4CF7-8FBF-9313-5959DCAFC64A}"/>
              </a:ext>
            </a:extLst>
          </p:cNvPr>
          <p:cNvSpPr>
            <a:spLocks noGrp="1"/>
          </p:cNvSpPr>
          <p:nvPr>
            <p:ph idx="1"/>
          </p:nvPr>
        </p:nvSpPr>
        <p:spPr>
          <a:xfrm>
            <a:off x="1993641" y="1483360"/>
            <a:ext cx="8192843" cy="4092922"/>
          </a:xfrm>
        </p:spPr>
        <p:txBody>
          <a:bodyPr anchor="t">
            <a:normAutofit/>
          </a:bodyPr>
          <a:lstStyle/>
          <a:p>
            <a:pPr marL="0" indent="0">
              <a:lnSpc>
                <a:spcPct val="114000"/>
              </a:lnSpc>
              <a:buNone/>
            </a:pPr>
            <a:r>
              <a:rPr lang="de-DE" sz="2000" dirty="0"/>
              <a:t>Vielleicht wächst nach und nach eine Akzeptanz, dass der Missbrauch Teil der eigenen Geschichte ist – die Erfahrungen werden Vergangenheit – sich selbst vergeben? </a:t>
            </a:r>
          </a:p>
          <a:p>
            <a:pPr marL="0" indent="0">
              <a:lnSpc>
                <a:spcPct val="114000"/>
              </a:lnSpc>
              <a:buNone/>
            </a:pPr>
            <a:r>
              <a:rPr lang="de-DE" sz="2000" dirty="0"/>
              <a:t>Eventuell eine neue Spiritualität aufbauen</a:t>
            </a:r>
          </a:p>
          <a:p>
            <a:pPr marL="0" indent="0">
              <a:buNone/>
            </a:pPr>
            <a:endParaRPr lang="de-DE" sz="1800" dirty="0"/>
          </a:p>
        </p:txBody>
      </p:sp>
      <p:sp>
        <p:nvSpPr>
          <p:cNvPr id="5" name="Fußzeilenplatzhalter 1">
            <a:extLst>
              <a:ext uri="{FF2B5EF4-FFF2-40B4-BE49-F238E27FC236}">
                <a16:creationId xmlns:a16="http://schemas.microsoft.com/office/drawing/2014/main" id="{26142548-6660-C969-299A-111873AEF1D2}"/>
              </a:ext>
            </a:extLst>
          </p:cNvPr>
          <p:cNvSpPr>
            <a:spLocks noGrp="1"/>
          </p:cNvSpPr>
          <p:nvPr>
            <p:ph type="ftr" sz="quarter" idx="11"/>
          </p:nvPr>
        </p:nvSpPr>
        <p:spPr>
          <a:xfrm>
            <a:off x="2899330" y="6273384"/>
            <a:ext cx="6388768" cy="365125"/>
          </a:xfrm>
          <a:solidFill>
            <a:schemeClr val="bg1"/>
          </a:solidFill>
        </p:spPr>
        <p:txBody>
          <a:bodyPr vert="horz" lIns="91440" tIns="45720" rIns="91440" bIns="45720" rtlCol="0" anchor="ctr">
            <a:normAutofit/>
          </a:bodyPr>
          <a:lstStyle/>
          <a:p>
            <a:pPr>
              <a:spcAft>
                <a:spcPts val="600"/>
              </a:spcAft>
            </a:pPr>
            <a:r>
              <a:rPr lang="en-US" b="1" kern="1200" dirty="0">
                <a:solidFill>
                  <a:schemeClr val="tx1">
                    <a:alpha val="70000"/>
                  </a:schemeClr>
                </a:solidFill>
                <a:latin typeface="+mn-lt"/>
                <a:ea typeface="+mn-ea"/>
                <a:cs typeface="+mn-cs"/>
              </a:rPr>
              <a:t>Dr. Peter Hundertmark – </a:t>
            </a:r>
            <a:r>
              <a:rPr lang="en-US" b="1" kern="1200" dirty="0">
                <a:solidFill>
                  <a:schemeClr val="tx1">
                    <a:alpha val="70000"/>
                  </a:schemeClr>
                </a:solidFill>
                <a:latin typeface="+mn-lt"/>
                <a:ea typeface="+mn-ea"/>
                <a:cs typeface="+mn-cs"/>
                <a:hlinkClick r:id="rId3"/>
              </a:rPr>
              <a:t>peter.Hundertmark@bistum-speyer.de</a:t>
            </a:r>
            <a:r>
              <a:rPr lang="en-US" b="1" kern="1200" dirty="0">
                <a:solidFill>
                  <a:schemeClr val="tx1">
                    <a:alpha val="70000"/>
                  </a:schemeClr>
                </a:solidFill>
                <a:latin typeface="+mn-lt"/>
                <a:ea typeface="+mn-ea"/>
                <a:cs typeface="+mn-cs"/>
              </a:rPr>
              <a:t> - www.geistlich.net</a:t>
            </a:r>
          </a:p>
        </p:txBody>
      </p:sp>
    </p:spTree>
    <p:extLst>
      <p:ext uri="{BB962C8B-B14F-4D97-AF65-F5344CB8AC3E}">
        <p14:creationId xmlns:p14="http://schemas.microsoft.com/office/powerpoint/2010/main" val="1851308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7B6173-1D58-48E2-83CF-37350F315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7465CB2-E160-4D8E-B8B3-B7AFCAFC5B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BF79C704-FD27-4BBA-A751-4A80EDB173B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15" name="Rectangle 14">
            <a:extLst>
              <a:ext uri="{FF2B5EF4-FFF2-40B4-BE49-F238E27FC236}">
                <a16:creationId xmlns:a16="http://schemas.microsoft.com/office/drawing/2014/main" id="{1A8FFABF-F1A6-4C80-A0A6-29F3162FEF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D4C1E4B-EA97-41D4-855C-680107905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5844" y="1110000"/>
            <a:ext cx="10195740" cy="4629235"/>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2" name="Titel 1">
            <a:extLst>
              <a:ext uri="{FF2B5EF4-FFF2-40B4-BE49-F238E27FC236}">
                <a16:creationId xmlns:a16="http://schemas.microsoft.com/office/drawing/2014/main" id="{7AA7D50F-2359-F8E1-D6A6-74E9F8DEC89A}"/>
              </a:ext>
            </a:extLst>
          </p:cNvPr>
          <p:cNvSpPr>
            <a:spLocks noGrp="1"/>
          </p:cNvSpPr>
          <p:nvPr>
            <p:ph type="title"/>
          </p:nvPr>
        </p:nvSpPr>
        <p:spPr>
          <a:xfrm>
            <a:off x="3818687" y="1341153"/>
            <a:ext cx="4074820" cy="709317"/>
          </a:xfrm>
        </p:spPr>
        <p:txBody>
          <a:bodyPr anchor="t">
            <a:normAutofit/>
          </a:bodyPr>
          <a:lstStyle/>
          <a:p>
            <a:r>
              <a:rPr lang="de-DE" sz="3700" dirty="0"/>
              <a:t>Gegenmaßnahmen</a:t>
            </a:r>
          </a:p>
        </p:txBody>
      </p:sp>
      <p:sp>
        <p:nvSpPr>
          <p:cNvPr id="4" name="Foliennummernplatzhalter 3">
            <a:extLst>
              <a:ext uri="{FF2B5EF4-FFF2-40B4-BE49-F238E27FC236}">
                <a16:creationId xmlns:a16="http://schemas.microsoft.com/office/drawing/2014/main" id="{29970ABB-9DBF-14EC-0D5F-BDB7D460C483}"/>
              </a:ext>
            </a:extLst>
          </p:cNvPr>
          <p:cNvSpPr>
            <a:spLocks noGrp="1"/>
          </p:cNvSpPr>
          <p:nvPr>
            <p:ph type="sldNum" sz="quarter" idx="12"/>
          </p:nvPr>
        </p:nvSpPr>
        <p:spPr>
          <a:xfrm>
            <a:off x="11722608" y="18288"/>
            <a:ext cx="475488" cy="475488"/>
          </a:xfrm>
        </p:spPr>
        <p:txBody>
          <a:bodyPr>
            <a:normAutofit/>
          </a:bodyPr>
          <a:lstStyle/>
          <a:p>
            <a:pPr algn="ctr">
              <a:spcAft>
                <a:spcPts val="600"/>
              </a:spcAft>
            </a:pPr>
            <a:fld id="{BB730A2A-26AE-4AA5-ABFC-09AE780D0442}" type="slidenum">
              <a:rPr lang="de-DE" sz="900">
                <a:solidFill>
                  <a:schemeClr val="tx1">
                    <a:alpha val="70000"/>
                  </a:schemeClr>
                </a:solidFill>
              </a:rPr>
              <a:pPr algn="ctr">
                <a:spcAft>
                  <a:spcPts val="600"/>
                </a:spcAft>
              </a:pPr>
              <a:t>24</a:t>
            </a:fld>
            <a:endParaRPr lang="de-DE" sz="900">
              <a:solidFill>
                <a:schemeClr val="tx1">
                  <a:alpha val="70000"/>
                </a:schemeClr>
              </a:solidFill>
            </a:endParaRPr>
          </a:p>
        </p:txBody>
      </p:sp>
      <p:sp>
        <p:nvSpPr>
          <p:cNvPr id="3" name="Inhaltsplatzhalter 2">
            <a:extLst>
              <a:ext uri="{FF2B5EF4-FFF2-40B4-BE49-F238E27FC236}">
                <a16:creationId xmlns:a16="http://schemas.microsoft.com/office/drawing/2014/main" id="{2E88F553-AE6C-EEAF-CCEB-67670D43EDBC}"/>
              </a:ext>
            </a:extLst>
          </p:cNvPr>
          <p:cNvSpPr>
            <a:spLocks noGrp="1"/>
          </p:cNvSpPr>
          <p:nvPr>
            <p:ph idx="1"/>
          </p:nvPr>
        </p:nvSpPr>
        <p:spPr>
          <a:xfrm>
            <a:off x="6074309" y="1848367"/>
            <a:ext cx="4510876" cy="3718216"/>
          </a:xfrm>
        </p:spPr>
        <p:txBody>
          <a:bodyPr anchor="b">
            <a:normAutofit lnSpcReduction="10000"/>
          </a:bodyPr>
          <a:lstStyle/>
          <a:p>
            <a:pPr marL="0" indent="0">
              <a:lnSpc>
                <a:spcPct val="124000"/>
              </a:lnSpc>
              <a:buNone/>
            </a:pPr>
            <a:r>
              <a:rPr lang="de-DE" sz="2000" dirty="0"/>
              <a:t>Konsensfähige Positiv-Beschreibungen für alle Handlungsfelder von Kirche („Gute Seelsorge“)</a:t>
            </a:r>
          </a:p>
          <a:p>
            <a:pPr marL="0" indent="0">
              <a:lnSpc>
                <a:spcPct val="124000"/>
              </a:lnSpc>
              <a:buNone/>
            </a:pPr>
            <a:r>
              <a:rPr lang="de-DE" sz="2000" dirty="0"/>
              <a:t>Darauf aufbauend ein verbindlicher Verhaltenskodex im diözesanen Partikularrecht</a:t>
            </a:r>
          </a:p>
          <a:p>
            <a:pPr marL="0" indent="0">
              <a:lnSpc>
                <a:spcPct val="124000"/>
              </a:lnSpc>
              <a:buNone/>
            </a:pPr>
            <a:r>
              <a:rPr lang="de-DE" sz="2000" dirty="0"/>
              <a:t>Evaluation und </a:t>
            </a:r>
            <a:r>
              <a:rPr lang="de-DE" sz="2000" dirty="0" err="1"/>
              <a:t>Accountability</a:t>
            </a:r>
            <a:r>
              <a:rPr lang="de-DE" sz="2000" dirty="0"/>
              <a:t> </a:t>
            </a:r>
          </a:p>
          <a:p>
            <a:pPr marL="0" indent="0">
              <a:lnSpc>
                <a:spcPct val="124000"/>
              </a:lnSpc>
              <a:buNone/>
            </a:pPr>
            <a:r>
              <a:rPr lang="de-DE" sz="2000" dirty="0"/>
              <a:t>Daran anschließend transparente Verfahrenswege der Intervention</a:t>
            </a:r>
          </a:p>
        </p:txBody>
      </p:sp>
      <p:sp>
        <p:nvSpPr>
          <p:cNvPr id="6" name="Inhaltsplatzhalter 2">
            <a:extLst>
              <a:ext uri="{FF2B5EF4-FFF2-40B4-BE49-F238E27FC236}">
                <a16:creationId xmlns:a16="http://schemas.microsoft.com/office/drawing/2014/main" id="{42F0E135-0668-CEDD-C0AD-9FBB9175C348}"/>
              </a:ext>
            </a:extLst>
          </p:cNvPr>
          <p:cNvSpPr txBox="1">
            <a:spLocks/>
          </p:cNvSpPr>
          <p:nvPr/>
        </p:nvSpPr>
        <p:spPr>
          <a:xfrm>
            <a:off x="1766368" y="2157256"/>
            <a:ext cx="3829424" cy="32290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4000"/>
              </a:lnSpc>
              <a:buNone/>
            </a:pPr>
            <a:r>
              <a:rPr lang="de-DE" sz="2000" dirty="0"/>
              <a:t>Monitoring</a:t>
            </a:r>
          </a:p>
          <a:p>
            <a:pPr marL="0" indent="0">
              <a:lnSpc>
                <a:spcPct val="114000"/>
              </a:lnSpc>
              <a:buNone/>
            </a:pPr>
            <a:r>
              <a:rPr lang="de-DE" sz="2000" dirty="0"/>
              <a:t>Ansprechpersonen, Plausibilisierungskommission</a:t>
            </a:r>
          </a:p>
          <a:p>
            <a:pPr marL="0" indent="0">
              <a:lnSpc>
                <a:spcPct val="114000"/>
              </a:lnSpc>
              <a:buNone/>
            </a:pPr>
            <a:r>
              <a:rPr lang="de-DE" sz="2000" dirty="0"/>
              <a:t>Sensibilisierung, Beschwerdewege, Institutionelle Schutzkonzepte</a:t>
            </a:r>
          </a:p>
          <a:p>
            <a:pPr marL="0" indent="0">
              <a:lnSpc>
                <a:spcPct val="114000"/>
              </a:lnSpc>
              <a:buNone/>
            </a:pPr>
            <a:r>
              <a:rPr lang="de-DE" sz="2000" dirty="0"/>
              <a:t>Schulungen (Seelsorge, Prävention,</a:t>
            </a:r>
            <a:br>
              <a:rPr lang="de-DE" sz="2000" dirty="0"/>
            </a:br>
            <a:r>
              <a:rPr lang="de-DE" sz="2000" dirty="0"/>
              <a:t>Intervention…)</a:t>
            </a:r>
          </a:p>
        </p:txBody>
      </p:sp>
      <p:sp>
        <p:nvSpPr>
          <p:cNvPr id="7" name="Fußzeilenplatzhalter 1">
            <a:extLst>
              <a:ext uri="{FF2B5EF4-FFF2-40B4-BE49-F238E27FC236}">
                <a16:creationId xmlns:a16="http://schemas.microsoft.com/office/drawing/2014/main" id="{D4D979B7-7B88-26D4-2F86-87D84415864B}"/>
              </a:ext>
            </a:extLst>
          </p:cNvPr>
          <p:cNvSpPr>
            <a:spLocks noGrp="1"/>
          </p:cNvSpPr>
          <p:nvPr>
            <p:ph type="ftr" sz="quarter" idx="11"/>
          </p:nvPr>
        </p:nvSpPr>
        <p:spPr>
          <a:xfrm>
            <a:off x="2899330" y="6273384"/>
            <a:ext cx="6388768" cy="365125"/>
          </a:xfrm>
          <a:solidFill>
            <a:schemeClr val="bg1"/>
          </a:solidFill>
        </p:spPr>
        <p:txBody>
          <a:bodyPr vert="horz" lIns="91440" tIns="45720" rIns="91440" bIns="45720" rtlCol="0" anchor="ctr">
            <a:normAutofit/>
          </a:bodyPr>
          <a:lstStyle/>
          <a:p>
            <a:pPr>
              <a:spcAft>
                <a:spcPts val="600"/>
              </a:spcAft>
            </a:pPr>
            <a:r>
              <a:rPr lang="en-US" b="1" kern="1200" dirty="0">
                <a:solidFill>
                  <a:schemeClr val="tx1">
                    <a:alpha val="70000"/>
                  </a:schemeClr>
                </a:solidFill>
                <a:latin typeface="+mn-lt"/>
                <a:ea typeface="+mn-ea"/>
                <a:cs typeface="+mn-cs"/>
              </a:rPr>
              <a:t>Dr. Peter Hundertmark – </a:t>
            </a:r>
            <a:r>
              <a:rPr lang="en-US" b="1" kern="1200" dirty="0">
                <a:solidFill>
                  <a:schemeClr val="tx1">
                    <a:alpha val="70000"/>
                  </a:schemeClr>
                </a:solidFill>
                <a:latin typeface="+mn-lt"/>
                <a:ea typeface="+mn-ea"/>
                <a:cs typeface="+mn-cs"/>
                <a:hlinkClick r:id="rId3"/>
              </a:rPr>
              <a:t>peter.Hundertmark@bistum-speyer.de</a:t>
            </a:r>
            <a:r>
              <a:rPr lang="en-US" b="1" kern="1200" dirty="0">
                <a:solidFill>
                  <a:schemeClr val="tx1">
                    <a:alpha val="70000"/>
                  </a:schemeClr>
                </a:solidFill>
                <a:latin typeface="+mn-lt"/>
                <a:ea typeface="+mn-ea"/>
                <a:cs typeface="+mn-cs"/>
              </a:rPr>
              <a:t> - www.geistlich.net</a:t>
            </a:r>
          </a:p>
        </p:txBody>
      </p:sp>
    </p:spTree>
    <p:extLst>
      <p:ext uri="{BB962C8B-B14F-4D97-AF65-F5344CB8AC3E}">
        <p14:creationId xmlns:p14="http://schemas.microsoft.com/office/powerpoint/2010/main" val="3748938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7B6173-1D58-48E2-83CF-37350F315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E4CBDBB-4FBD-4B9E-BD01-054A81D43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B01A6F03-171F-40B2-8B2C-A061B89241F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15" name="Rectangle 14">
            <a:extLst>
              <a:ext uri="{FF2B5EF4-FFF2-40B4-BE49-F238E27FC236}">
                <a16:creationId xmlns:a16="http://schemas.microsoft.com/office/drawing/2014/main" id="{72C4834C-B602-4125-8264-BD0D55A588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53172EE5-132F-4DD4-8855-4DBBD9C346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5844" y="1110000"/>
            <a:ext cx="10195740" cy="4629235"/>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2" name="Titel 1">
            <a:extLst>
              <a:ext uri="{FF2B5EF4-FFF2-40B4-BE49-F238E27FC236}">
                <a16:creationId xmlns:a16="http://schemas.microsoft.com/office/drawing/2014/main" id="{928A2CC4-028D-10C5-8C84-0B747316AED5}"/>
              </a:ext>
            </a:extLst>
          </p:cNvPr>
          <p:cNvSpPr>
            <a:spLocks noGrp="1"/>
          </p:cNvSpPr>
          <p:nvPr>
            <p:ph type="title"/>
          </p:nvPr>
        </p:nvSpPr>
        <p:spPr>
          <a:xfrm>
            <a:off x="2100475" y="1523999"/>
            <a:ext cx="8188026" cy="746561"/>
          </a:xfrm>
        </p:spPr>
        <p:txBody>
          <a:bodyPr anchor="b">
            <a:normAutofit fontScale="90000"/>
          </a:bodyPr>
          <a:lstStyle/>
          <a:p>
            <a:pPr algn="ctr"/>
            <a:r>
              <a:rPr lang="de-DE" sz="4800" dirty="0"/>
              <a:t>Fragen für die Unterscheidung</a:t>
            </a:r>
          </a:p>
        </p:txBody>
      </p:sp>
      <p:sp>
        <p:nvSpPr>
          <p:cNvPr id="4" name="Foliennummernplatzhalter 3">
            <a:extLst>
              <a:ext uri="{FF2B5EF4-FFF2-40B4-BE49-F238E27FC236}">
                <a16:creationId xmlns:a16="http://schemas.microsoft.com/office/drawing/2014/main" id="{915461E5-63AC-6DFF-B697-C4D348FAD252}"/>
              </a:ext>
            </a:extLst>
          </p:cNvPr>
          <p:cNvSpPr>
            <a:spLocks noGrp="1"/>
          </p:cNvSpPr>
          <p:nvPr>
            <p:ph type="sldNum" sz="quarter" idx="12"/>
          </p:nvPr>
        </p:nvSpPr>
        <p:spPr>
          <a:xfrm>
            <a:off x="11722608" y="18288"/>
            <a:ext cx="475488" cy="475488"/>
          </a:xfrm>
        </p:spPr>
        <p:txBody>
          <a:bodyPr>
            <a:normAutofit/>
          </a:bodyPr>
          <a:lstStyle/>
          <a:p>
            <a:pPr algn="ctr">
              <a:spcAft>
                <a:spcPts val="600"/>
              </a:spcAft>
            </a:pPr>
            <a:fld id="{BB730A2A-26AE-4AA5-ABFC-09AE780D0442}" type="slidenum">
              <a:rPr lang="de-DE" sz="900">
                <a:solidFill>
                  <a:schemeClr val="tx1">
                    <a:alpha val="70000"/>
                  </a:schemeClr>
                </a:solidFill>
              </a:rPr>
              <a:pPr algn="ctr">
                <a:spcAft>
                  <a:spcPts val="600"/>
                </a:spcAft>
              </a:pPr>
              <a:t>25</a:t>
            </a:fld>
            <a:endParaRPr lang="de-DE" sz="900">
              <a:solidFill>
                <a:schemeClr val="tx1">
                  <a:alpha val="70000"/>
                </a:schemeClr>
              </a:solidFill>
            </a:endParaRPr>
          </a:p>
        </p:txBody>
      </p:sp>
      <p:sp>
        <p:nvSpPr>
          <p:cNvPr id="3" name="Inhaltsplatzhalter 2">
            <a:extLst>
              <a:ext uri="{FF2B5EF4-FFF2-40B4-BE49-F238E27FC236}">
                <a16:creationId xmlns:a16="http://schemas.microsoft.com/office/drawing/2014/main" id="{B564B013-611D-6DD2-2D54-28DF3426FDFA}"/>
              </a:ext>
            </a:extLst>
          </p:cNvPr>
          <p:cNvSpPr>
            <a:spLocks noGrp="1"/>
          </p:cNvSpPr>
          <p:nvPr>
            <p:ph idx="1"/>
          </p:nvPr>
        </p:nvSpPr>
        <p:spPr>
          <a:xfrm>
            <a:off x="1993641" y="2346960"/>
            <a:ext cx="8670780" cy="3229322"/>
          </a:xfrm>
        </p:spPr>
        <p:txBody>
          <a:bodyPr anchor="t">
            <a:noAutofit/>
          </a:bodyPr>
          <a:lstStyle/>
          <a:p>
            <a:pPr marL="0" lvl="1" indent="0">
              <a:lnSpc>
                <a:spcPct val="114000"/>
              </a:lnSpc>
              <a:spcBef>
                <a:spcPts val="600"/>
              </a:spcBef>
              <a:spcAft>
                <a:spcPts val="600"/>
              </a:spcAft>
              <a:buNone/>
            </a:pPr>
            <a:r>
              <a:rPr lang="fr-FR" sz="2000" dirty="0" err="1">
                <a:solidFill>
                  <a:schemeClr val="tx2"/>
                </a:solidFill>
                <a:ea typeface="Times New Roman" panose="02020603050405020304" pitchFamily="18" charset="0"/>
                <a:cs typeface="Arial" panose="020B0604020202020204" pitchFamily="34" charset="0"/>
              </a:rPr>
              <a:t>Werden</a:t>
            </a:r>
            <a:r>
              <a:rPr lang="fr-FR" sz="2000" dirty="0">
                <a:solidFill>
                  <a:schemeClr val="tx2"/>
                </a:solidFill>
                <a:ea typeface="Times New Roman" panose="02020603050405020304" pitchFamily="18" charset="0"/>
                <a:cs typeface="Arial" panose="020B0604020202020204" pitchFamily="34" charset="0"/>
              </a:rPr>
              <a:t> </a:t>
            </a:r>
            <a:r>
              <a:rPr lang="fr-FR" sz="2000" dirty="0" err="1">
                <a:solidFill>
                  <a:schemeClr val="tx2"/>
                </a:solidFill>
                <a:ea typeface="Times New Roman" panose="02020603050405020304" pitchFamily="18" charset="0"/>
                <a:cs typeface="Arial" panose="020B0604020202020204" pitchFamily="34" charset="0"/>
              </a:rPr>
              <a:t>Menschen</a:t>
            </a:r>
            <a:r>
              <a:rPr lang="fr-FR" sz="2000" dirty="0">
                <a:solidFill>
                  <a:schemeClr val="tx2"/>
                </a:solidFill>
                <a:ea typeface="Times New Roman" panose="02020603050405020304" pitchFamily="18" charset="0"/>
                <a:cs typeface="Arial" panose="020B0604020202020204" pitchFamily="34" charset="0"/>
              </a:rPr>
              <a:t> </a:t>
            </a:r>
            <a:r>
              <a:rPr lang="fr-FR" sz="2000" dirty="0" err="1">
                <a:solidFill>
                  <a:schemeClr val="tx2"/>
                </a:solidFill>
                <a:ea typeface="Times New Roman" panose="02020603050405020304" pitchFamily="18" charset="0"/>
                <a:cs typeface="Arial" panose="020B0604020202020204" pitchFamily="34" charset="0"/>
              </a:rPr>
              <a:t>im</a:t>
            </a:r>
            <a:r>
              <a:rPr lang="fr-FR" sz="2000" dirty="0">
                <a:solidFill>
                  <a:schemeClr val="tx2"/>
                </a:solidFill>
                <a:ea typeface="Times New Roman" panose="02020603050405020304" pitchFamily="18" charset="0"/>
                <a:cs typeface="Arial" panose="020B0604020202020204" pitchFamily="34" charset="0"/>
              </a:rPr>
              <a:t> </a:t>
            </a:r>
            <a:r>
              <a:rPr lang="fr-FR" sz="2000" dirty="0" err="1">
                <a:solidFill>
                  <a:schemeClr val="tx2"/>
                </a:solidFill>
                <a:ea typeface="Times New Roman" panose="02020603050405020304" pitchFamily="18" charset="0"/>
                <a:cs typeface="Arial" panose="020B0604020202020204" pitchFamily="34" charset="0"/>
              </a:rPr>
              <a:t>Rahmen</a:t>
            </a:r>
            <a:r>
              <a:rPr lang="fr-FR" sz="2000" dirty="0">
                <a:solidFill>
                  <a:schemeClr val="tx2"/>
                </a:solidFill>
                <a:ea typeface="Times New Roman" panose="02020603050405020304" pitchFamily="18" charset="0"/>
                <a:cs typeface="Arial" panose="020B0604020202020204" pitchFamily="34" charset="0"/>
              </a:rPr>
              <a:t> der </a:t>
            </a:r>
            <a:r>
              <a:rPr lang="fr-FR" sz="2000" dirty="0" err="1">
                <a:solidFill>
                  <a:schemeClr val="tx2"/>
                </a:solidFill>
                <a:ea typeface="Times New Roman" panose="02020603050405020304" pitchFamily="18" charset="0"/>
                <a:cs typeface="Arial" panose="020B0604020202020204" pitchFamily="34" charset="0"/>
              </a:rPr>
              <a:t>Seelsorge</a:t>
            </a:r>
            <a:r>
              <a:rPr lang="fr-FR" sz="2000" dirty="0">
                <a:solidFill>
                  <a:schemeClr val="tx2"/>
                </a:solidFill>
                <a:ea typeface="Times New Roman" panose="02020603050405020304" pitchFamily="18" charset="0"/>
                <a:cs typeface="Arial" panose="020B0604020202020204" pitchFamily="34" charset="0"/>
              </a:rPr>
              <a:t>, der </a:t>
            </a:r>
            <a:r>
              <a:rPr lang="fr-FR" sz="2000" dirty="0" err="1">
                <a:solidFill>
                  <a:schemeClr val="tx2"/>
                </a:solidFill>
                <a:ea typeface="Times New Roman" panose="02020603050405020304" pitchFamily="18" charset="0"/>
                <a:cs typeface="Arial" panose="020B0604020202020204" pitchFamily="34" charset="0"/>
              </a:rPr>
              <a:t>Katechese</a:t>
            </a:r>
            <a:r>
              <a:rPr lang="fr-FR" sz="2000" dirty="0">
                <a:solidFill>
                  <a:schemeClr val="tx2"/>
                </a:solidFill>
                <a:ea typeface="Times New Roman" panose="02020603050405020304" pitchFamily="18" charset="0"/>
                <a:cs typeface="Arial" panose="020B0604020202020204" pitchFamily="34" charset="0"/>
              </a:rPr>
              <a:t>, der </a:t>
            </a:r>
            <a:r>
              <a:rPr lang="fr-FR" sz="2000" dirty="0" err="1">
                <a:solidFill>
                  <a:schemeClr val="tx2"/>
                </a:solidFill>
                <a:ea typeface="Times New Roman" panose="02020603050405020304" pitchFamily="18" charset="0"/>
                <a:cs typeface="Arial" panose="020B0604020202020204" pitchFamily="34" charset="0"/>
              </a:rPr>
              <a:t>Sakramenten-spendung</a:t>
            </a:r>
            <a:r>
              <a:rPr lang="fr-FR" sz="2000" dirty="0">
                <a:solidFill>
                  <a:schemeClr val="tx2"/>
                </a:solidFill>
                <a:ea typeface="Times New Roman" panose="02020603050405020304" pitchFamily="18" charset="0"/>
                <a:cs typeface="Arial" panose="020B0604020202020204" pitchFamily="34" charset="0"/>
              </a:rPr>
              <a:t> </a:t>
            </a:r>
            <a:r>
              <a:rPr lang="fr-FR" sz="2000" dirty="0" err="1">
                <a:solidFill>
                  <a:schemeClr val="tx2"/>
                </a:solidFill>
                <a:ea typeface="Times New Roman" panose="02020603050405020304" pitchFamily="18" charset="0"/>
                <a:cs typeface="Arial" panose="020B0604020202020204" pitchFamily="34" charset="0"/>
              </a:rPr>
              <a:t>eingeschüchtert</a:t>
            </a:r>
            <a:r>
              <a:rPr lang="fr-FR" sz="2000" dirty="0">
                <a:solidFill>
                  <a:schemeClr val="tx2"/>
                </a:solidFill>
                <a:ea typeface="Times New Roman" panose="02020603050405020304" pitchFamily="18" charset="0"/>
                <a:cs typeface="Arial" panose="020B0604020202020204" pitchFamily="34" charset="0"/>
              </a:rPr>
              <a:t>, </a:t>
            </a:r>
            <a:r>
              <a:rPr lang="fr-FR" sz="2000" dirty="0" err="1">
                <a:solidFill>
                  <a:schemeClr val="tx2"/>
                </a:solidFill>
                <a:ea typeface="Times New Roman" panose="02020603050405020304" pitchFamily="18" charset="0"/>
                <a:cs typeface="Arial" panose="020B0604020202020204" pitchFamily="34" charset="0"/>
              </a:rPr>
              <a:t>unter</a:t>
            </a:r>
            <a:r>
              <a:rPr lang="fr-FR" sz="2000" dirty="0">
                <a:solidFill>
                  <a:schemeClr val="tx2"/>
                </a:solidFill>
                <a:ea typeface="Times New Roman" panose="02020603050405020304" pitchFamily="18" charset="0"/>
                <a:cs typeface="Arial" panose="020B0604020202020204" pitchFamily="34" charset="0"/>
              </a:rPr>
              <a:t> </a:t>
            </a:r>
            <a:r>
              <a:rPr lang="fr-FR" sz="2000" dirty="0" err="1">
                <a:solidFill>
                  <a:schemeClr val="tx2"/>
                </a:solidFill>
                <a:ea typeface="Times New Roman" panose="02020603050405020304" pitchFamily="18" charset="0"/>
                <a:cs typeface="Arial" panose="020B0604020202020204" pitchFamily="34" charset="0"/>
              </a:rPr>
              <a:t>Druck</a:t>
            </a:r>
            <a:r>
              <a:rPr lang="fr-FR" sz="2000" dirty="0">
                <a:solidFill>
                  <a:schemeClr val="tx2"/>
                </a:solidFill>
                <a:ea typeface="Times New Roman" panose="02020603050405020304" pitchFamily="18" charset="0"/>
                <a:cs typeface="Arial" panose="020B0604020202020204" pitchFamily="34" charset="0"/>
              </a:rPr>
              <a:t> </a:t>
            </a:r>
            <a:r>
              <a:rPr lang="fr-FR" sz="2000" dirty="0" err="1">
                <a:solidFill>
                  <a:schemeClr val="tx2"/>
                </a:solidFill>
                <a:ea typeface="Times New Roman" panose="02020603050405020304" pitchFamily="18" charset="0"/>
                <a:cs typeface="Arial" panose="020B0604020202020204" pitchFamily="34" charset="0"/>
              </a:rPr>
              <a:t>gesetzt</a:t>
            </a:r>
            <a:r>
              <a:rPr lang="fr-FR" sz="2000" dirty="0">
                <a:solidFill>
                  <a:schemeClr val="tx2"/>
                </a:solidFill>
                <a:ea typeface="Times New Roman" panose="02020603050405020304" pitchFamily="18" charset="0"/>
                <a:cs typeface="Arial" panose="020B0604020202020204" pitchFamily="34" charset="0"/>
              </a:rPr>
              <a:t> </a:t>
            </a:r>
            <a:r>
              <a:rPr lang="fr-FR" sz="2000" dirty="0" err="1">
                <a:solidFill>
                  <a:schemeClr val="tx2"/>
                </a:solidFill>
                <a:ea typeface="Times New Roman" panose="02020603050405020304" pitchFamily="18" charset="0"/>
                <a:cs typeface="Arial" panose="020B0604020202020204" pitchFamily="34" charset="0"/>
              </a:rPr>
              <a:t>oder</a:t>
            </a:r>
            <a:r>
              <a:rPr lang="fr-FR" sz="2000" dirty="0">
                <a:solidFill>
                  <a:schemeClr val="tx2"/>
                </a:solidFill>
                <a:ea typeface="Times New Roman" panose="02020603050405020304" pitchFamily="18" charset="0"/>
                <a:cs typeface="Arial" panose="020B0604020202020204" pitchFamily="34" charset="0"/>
              </a:rPr>
              <a:t> in </a:t>
            </a:r>
            <a:r>
              <a:rPr lang="fr-FR" sz="2000" dirty="0" err="1">
                <a:solidFill>
                  <a:schemeClr val="tx2"/>
                </a:solidFill>
                <a:ea typeface="Times New Roman" panose="02020603050405020304" pitchFamily="18" charset="0"/>
                <a:cs typeface="Arial" panose="020B0604020202020204" pitchFamily="34" charset="0"/>
              </a:rPr>
              <a:t>Schuldgefühle</a:t>
            </a:r>
            <a:r>
              <a:rPr lang="fr-FR" sz="2000" dirty="0">
                <a:solidFill>
                  <a:schemeClr val="tx2"/>
                </a:solidFill>
                <a:ea typeface="Times New Roman" panose="02020603050405020304" pitchFamily="18" charset="0"/>
                <a:cs typeface="Arial" panose="020B0604020202020204" pitchFamily="34" charset="0"/>
              </a:rPr>
              <a:t> </a:t>
            </a:r>
            <a:r>
              <a:rPr lang="fr-FR" sz="2000" dirty="0" err="1">
                <a:solidFill>
                  <a:schemeClr val="tx2"/>
                </a:solidFill>
                <a:ea typeface="Times New Roman" panose="02020603050405020304" pitchFamily="18" charset="0"/>
                <a:cs typeface="Arial" panose="020B0604020202020204" pitchFamily="34" charset="0"/>
              </a:rPr>
              <a:t>gestürzt</a:t>
            </a:r>
            <a:r>
              <a:rPr lang="fr-FR" sz="2000" dirty="0">
                <a:solidFill>
                  <a:schemeClr val="tx2"/>
                </a:solidFill>
                <a:effectLst/>
                <a:ea typeface="Times New Roman" panose="02020603050405020304" pitchFamily="18" charset="0"/>
                <a:cs typeface="Arial" panose="020B0604020202020204" pitchFamily="34" charset="0"/>
              </a:rPr>
              <a:t>?</a:t>
            </a:r>
          </a:p>
          <a:p>
            <a:pPr marL="0" lvl="1" indent="0">
              <a:lnSpc>
                <a:spcPct val="114000"/>
              </a:lnSpc>
              <a:spcBef>
                <a:spcPts val="600"/>
              </a:spcBef>
              <a:spcAft>
                <a:spcPts val="600"/>
              </a:spcAft>
              <a:buNone/>
            </a:pPr>
            <a:r>
              <a:rPr lang="fr-FR" sz="2000" dirty="0" err="1">
                <a:solidFill>
                  <a:schemeClr val="tx2"/>
                </a:solidFill>
                <a:effectLst/>
                <a:ea typeface="Times New Roman" panose="02020603050405020304" pitchFamily="18" charset="0"/>
                <a:cs typeface="Arial" panose="020B0604020202020204" pitchFamily="34" charset="0"/>
              </a:rPr>
              <a:t>Werden</a:t>
            </a:r>
            <a:r>
              <a:rPr lang="fr-FR" sz="2000" dirty="0">
                <a:solidFill>
                  <a:schemeClr val="tx2"/>
                </a:solidFill>
                <a:effectLst/>
                <a:ea typeface="Times New Roman" panose="02020603050405020304" pitchFamily="18" charset="0"/>
                <a:cs typeface="Arial" panose="020B0604020202020204" pitchFamily="34" charset="0"/>
              </a:rPr>
              <a:t> </a:t>
            </a:r>
            <a:r>
              <a:rPr lang="fr-FR" sz="2000" dirty="0" err="1">
                <a:solidFill>
                  <a:schemeClr val="tx2"/>
                </a:solidFill>
                <a:effectLst/>
                <a:ea typeface="Times New Roman" panose="02020603050405020304" pitchFamily="18" charset="0"/>
                <a:cs typeface="Arial" panose="020B0604020202020204" pitchFamily="34" charset="0"/>
              </a:rPr>
              <a:t>vertrauliche</a:t>
            </a:r>
            <a:r>
              <a:rPr lang="fr-FR" sz="2000" dirty="0">
                <a:solidFill>
                  <a:schemeClr val="tx2"/>
                </a:solidFill>
                <a:effectLst/>
                <a:ea typeface="Times New Roman" panose="02020603050405020304" pitchFamily="18" charset="0"/>
                <a:cs typeface="Arial" panose="020B0604020202020204" pitchFamily="34" charset="0"/>
              </a:rPr>
              <a:t> </a:t>
            </a:r>
            <a:r>
              <a:rPr lang="fr-FR" sz="2000" dirty="0" err="1">
                <a:solidFill>
                  <a:schemeClr val="tx2"/>
                </a:solidFill>
                <a:effectLst/>
                <a:ea typeface="Times New Roman" panose="02020603050405020304" pitchFamily="18" charset="0"/>
                <a:cs typeface="Arial" panose="020B0604020202020204" pitchFamily="34" charset="0"/>
              </a:rPr>
              <a:t>Informationen</a:t>
            </a:r>
            <a:r>
              <a:rPr lang="fr-FR" sz="2000" dirty="0">
                <a:solidFill>
                  <a:schemeClr val="tx2"/>
                </a:solidFill>
                <a:ea typeface="Times New Roman" panose="02020603050405020304" pitchFamily="18" charset="0"/>
                <a:cs typeface="Arial" panose="020B0604020202020204" pitchFamily="34" charset="0"/>
              </a:rPr>
              <a:t>, die </a:t>
            </a:r>
            <a:r>
              <a:rPr lang="fr-FR" sz="2000" dirty="0" err="1">
                <a:solidFill>
                  <a:schemeClr val="tx2"/>
                </a:solidFill>
                <a:ea typeface="Times New Roman" panose="02020603050405020304" pitchFamily="18" charset="0"/>
                <a:cs typeface="Arial" panose="020B0604020202020204" pitchFamily="34" charset="0"/>
              </a:rPr>
              <a:t>durch</a:t>
            </a:r>
            <a:r>
              <a:rPr lang="fr-FR" sz="2000" dirty="0">
                <a:solidFill>
                  <a:schemeClr val="tx2"/>
                </a:solidFill>
                <a:ea typeface="Times New Roman" panose="02020603050405020304" pitchFamily="18" charset="0"/>
                <a:cs typeface="Arial" panose="020B0604020202020204" pitchFamily="34" charset="0"/>
              </a:rPr>
              <a:t> </a:t>
            </a:r>
            <a:r>
              <a:rPr lang="fr-FR" sz="2000" dirty="0" err="1">
                <a:solidFill>
                  <a:schemeClr val="tx2"/>
                </a:solidFill>
                <a:ea typeface="Times New Roman" panose="02020603050405020304" pitchFamily="18" charset="0"/>
                <a:cs typeface="Arial" panose="020B0604020202020204" pitchFamily="34" charset="0"/>
              </a:rPr>
              <a:t>das</a:t>
            </a:r>
            <a:r>
              <a:rPr lang="fr-FR" sz="2000" dirty="0">
                <a:solidFill>
                  <a:schemeClr val="tx2"/>
                </a:solidFill>
                <a:ea typeface="Times New Roman" panose="02020603050405020304" pitchFamily="18" charset="0"/>
                <a:cs typeface="Arial" panose="020B0604020202020204" pitchFamily="34" charset="0"/>
              </a:rPr>
              <a:t> </a:t>
            </a:r>
            <a:r>
              <a:rPr lang="fr-FR" sz="2000" dirty="0" err="1">
                <a:solidFill>
                  <a:schemeClr val="tx2"/>
                </a:solidFill>
                <a:ea typeface="Times New Roman" panose="02020603050405020304" pitchFamily="18" charset="0"/>
                <a:cs typeface="Arial" panose="020B0604020202020204" pitchFamily="34" charset="0"/>
              </a:rPr>
              <a:t>Seelsorgegeheimnis</a:t>
            </a:r>
            <a:r>
              <a:rPr lang="fr-FR" sz="2000" dirty="0">
                <a:solidFill>
                  <a:schemeClr val="tx2"/>
                </a:solidFill>
                <a:ea typeface="Times New Roman" panose="02020603050405020304" pitchFamily="18" charset="0"/>
                <a:cs typeface="Arial" panose="020B0604020202020204" pitchFamily="34" charset="0"/>
              </a:rPr>
              <a:t> </a:t>
            </a:r>
            <a:r>
              <a:rPr lang="fr-FR" sz="2000" dirty="0" err="1">
                <a:solidFill>
                  <a:schemeClr val="tx2"/>
                </a:solidFill>
                <a:ea typeface="Times New Roman" panose="02020603050405020304" pitchFamily="18" charset="0"/>
                <a:cs typeface="Arial" panose="020B0604020202020204" pitchFamily="34" charset="0"/>
              </a:rPr>
              <a:t>geschützt</a:t>
            </a:r>
            <a:r>
              <a:rPr lang="fr-FR" sz="2000" dirty="0">
                <a:solidFill>
                  <a:schemeClr val="tx2"/>
                </a:solidFill>
                <a:ea typeface="Times New Roman" panose="02020603050405020304" pitchFamily="18" charset="0"/>
                <a:cs typeface="Arial" panose="020B0604020202020204" pitchFamily="34" charset="0"/>
              </a:rPr>
              <a:t> sein </a:t>
            </a:r>
            <a:r>
              <a:rPr lang="fr-FR" sz="2000" dirty="0" err="1">
                <a:solidFill>
                  <a:schemeClr val="tx2"/>
                </a:solidFill>
                <a:ea typeface="Times New Roman" panose="02020603050405020304" pitchFamily="18" charset="0"/>
                <a:cs typeface="Arial" panose="020B0604020202020204" pitchFamily="34" charset="0"/>
              </a:rPr>
              <a:t>müssten</a:t>
            </a:r>
            <a:r>
              <a:rPr lang="fr-FR" sz="2000" dirty="0">
                <a:solidFill>
                  <a:schemeClr val="tx2"/>
                </a:solidFill>
                <a:ea typeface="Times New Roman" panose="02020603050405020304" pitchFamily="18" charset="0"/>
                <a:cs typeface="Arial" panose="020B0604020202020204" pitchFamily="34" charset="0"/>
              </a:rPr>
              <a:t>, </a:t>
            </a:r>
            <a:r>
              <a:rPr lang="fr-FR" sz="2000" dirty="0" err="1">
                <a:solidFill>
                  <a:schemeClr val="tx2"/>
                </a:solidFill>
                <a:ea typeface="Times New Roman" panose="02020603050405020304" pitchFamily="18" charset="0"/>
                <a:cs typeface="Arial" panose="020B0604020202020204" pitchFamily="34" charset="0"/>
              </a:rPr>
              <a:t>öffentlich</a:t>
            </a:r>
            <a:r>
              <a:rPr lang="fr-FR" sz="2000" dirty="0">
                <a:solidFill>
                  <a:schemeClr val="tx2"/>
                </a:solidFill>
                <a:ea typeface="Times New Roman" panose="02020603050405020304" pitchFamily="18" charset="0"/>
                <a:cs typeface="Arial" panose="020B0604020202020204" pitchFamily="34" charset="0"/>
              </a:rPr>
              <a:t> </a:t>
            </a:r>
            <a:r>
              <a:rPr lang="fr-FR" sz="2000" dirty="0" err="1">
                <a:solidFill>
                  <a:schemeClr val="tx2"/>
                </a:solidFill>
                <a:ea typeface="Times New Roman" panose="02020603050405020304" pitchFamily="18" charset="0"/>
                <a:cs typeface="Arial" panose="020B0604020202020204" pitchFamily="34" charset="0"/>
              </a:rPr>
              <a:t>gemacht</a:t>
            </a:r>
            <a:r>
              <a:rPr lang="fr-FR" sz="2000" dirty="0">
                <a:solidFill>
                  <a:schemeClr val="tx2"/>
                </a:solidFill>
                <a:ea typeface="Times New Roman" panose="02020603050405020304" pitchFamily="18" charset="0"/>
                <a:cs typeface="Arial" panose="020B0604020202020204" pitchFamily="34" charset="0"/>
              </a:rPr>
              <a:t> </a:t>
            </a:r>
            <a:r>
              <a:rPr lang="fr-FR" sz="2000" dirty="0" err="1">
                <a:solidFill>
                  <a:schemeClr val="tx2"/>
                </a:solidFill>
                <a:ea typeface="Times New Roman" panose="02020603050405020304" pitchFamily="18" charset="0"/>
                <a:cs typeface="Arial" panose="020B0604020202020204" pitchFamily="34" charset="0"/>
              </a:rPr>
              <a:t>oder</a:t>
            </a:r>
            <a:r>
              <a:rPr lang="fr-FR" sz="2000" dirty="0">
                <a:solidFill>
                  <a:schemeClr val="tx2"/>
                </a:solidFill>
                <a:ea typeface="Times New Roman" panose="02020603050405020304" pitchFamily="18" charset="0"/>
                <a:cs typeface="Arial" panose="020B0604020202020204" pitchFamily="34" charset="0"/>
              </a:rPr>
              <a:t> </a:t>
            </a:r>
            <a:r>
              <a:rPr lang="fr-FR" sz="2000" dirty="0" err="1">
                <a:solidFill>
                  <a:schemeClr val="tx2"/>
                </a:solidFill>
                <a:ea typeface="Times New Roman" panose="02020603050405020304" pitchFamily="18" charset="0"/>
                <a:cs typeface="Arial" panose="020B0604020202020204" pitchFamily="34" charset="0"/>
              </a:rPr>
              <a:t>genutzt</a:t>
            </a:r>
            <a:r>
              <a:rPr lang="fr-FR" sz="2000" dirty="0">
                <a:solidFill>
                  <a:schemeClr val="tx2"/>
                </a:solidFill>
                <a:ea typeface="Times New Roman" panose="02020603050405020304" pitchFamily="18" charset="0"/>
                <a:cs typeface="Arial" panose="020B0604020202020204" pitchFamily="34" charset="0"/>
              </a:rPr>
              <a:t>, um </a:t>
            </a:r>
            <a:r>
              <a:rPr lang="fr-FR" sz="2000" dirty="0" err="1">
                <a:solidFill>
                  <a:schemeClr val="tx2"/>
                </a:solidFill>
                <a:ea typeface="Times New Roman" panose="02020603050405020304" pitchFamily="18" charset="0"/>
                <a:cs typeface="Arial" panose="020B0604020202020204" pitchFamily="34" charset="0"/>
              </a:rPr>
              <a:t>Druck</a:t>
            </a:r>
            <a:r>
              <a:rPr lang="fr-FR" sz="2000" dirty="0">
                <a:solidFill>
                  <a:schemeClr val="tx2"/>
                </a:solidFill>
                <a:ea typeface="Times New Roman" panose="02020603050405020304" pitchFamily="18" charset="0"/>
                <a:cs typeface="Arial" panose="020B0604020202020204" pitchFamily="34" charset="0"/>
              </a:rPr>
              <a:t> </a:t>
            </a:r>
            <a:r>
              <a:rPr lang="fr-FR" sz="2000" dirty="0" err="1">
                <a:solidFill>
                  <a:schemeClr val="tx2"/>
                </a:solidFill>
                <a:ea typeface="Times New Roman" panose="02020603050405020304" pitchFamily="18" charset="0"/>
                <a:cs typeface="Arial" panose="020B0604020202020204" pitchFamily="34" charset="0"/>
              </a:rPr>
              <a:t>auszuüben</a:t>
            </a:r>
            <a:r>
              <a:rPr lang="fr-FR" sz="2000" dirty="0">
                <a:solidFill>
                  <a:schemeClr val="tx2"/>
                </a:solidFill>
                <a:ea typeface="Times New Roman" panose="02020603050405020304" pitchFamily="18" charset="0"/>
                <a:cs typeface="Arial" panose="020B0604020202020204" pitchFamily="34" charset="0"/>
              </a:rPr>
              <a:t>, den </a:t>
            </a:r>
            <a:r>
              <a:rPr lang="fr-FR" sz="2000" dirty="0" err="1">
                <a:solidFill>
                  <a:schemeClr val="tx2"/>
                </a:solidFill>
                <a:ea typeface="Times New Roman" panose="02020603050405020304" pitchFamily="18" charset="0"/>
                <a:cs typeface="Arial" panose="020B0604020202020204" pitchFamily="34" charset="0"/>
              </a:rPr>
              <a:t>Willen</a:t>
            </a:r>
            <a:r>
              <a:rPr lang="fr-FR" sz="2000" dirty="0">
                <a:solidFill>
                  <a:schemeClr val="tx2"/>
                </a:solidFill>
                <a:ea typeface="Times New Roman" panose="02020603050405020304" pitchFamily="18" charset="0"/>
                <a:cs typeface="Arial" panose="020B0604020202020204" pitchFamily="34" charset="0"/>
              </a:rPr>
              <a:t> </a:t>
            </a:r>
            <a:r>
              <a:rPr lang="fr-FR" sz="2000" dirty="0" err="1">
                <a:solidFill>
                  <a:schemeClr val="tx2"/>
                </a:solidFill>
                <a:ea typeface="Times New Roman" panose="02020603050405020304" pitchFamily="18" charset="0"/>
                <a:cs typeface="Arial" panose="020B0604020202020204" pitchFamily="34" charset="0"/>
              </a:rPr>
              <a:t>zu</a:t>
            </a:r>
            <a:r>
              <a:rPr lang="fr-FR" sz="2000" dirty="0">
                <a:solidFill>
                  <a:schemeClr val="tx2"/>
                </a:solidFill>
                <a:ea typeface="Times New Roman" panose="02020603050405020304" pitchFamily="18" charset="0"/>
                <a:cs typeface="Arial" panose="020B0604020202020204" pitchFamily="34" charset="0"/>
              </a:rPr>
              <a:t> </a:t>
            </a:r>
            <a:r>
              <a:rPr lang="fr-FR" sz="2000" dirty="0" err="1">
                <a:solidFill>
                  <a:schemeClr val="tx2"/>
                </a:solidFill>
                <a:ea typeface="Times New Roman" panose="02020603050405020304" pitchFamily="18" charset="0"/>
                <a:cs typeface="Arial" panose="020B0604020202020204" pitchFamily="34" charset="0"/>
              </a:rPr>
              <a:t>brechen</a:t>
            </a:r>
            <a:r>
              <a:rPr lang="fr-FR" sz="2000" dirty="0">
                <a:solidFill>
                  <a:schemeClr val="tx2"/>
                </a:solidFill>
                <a:ea typeface="Times New Roman" panose="02020603050405020304" pitchFamily="18" charset="0"/>
                <a:cs typeface="Arial" panose="020B0604020202020204" pitchFamily="34" charset="0"/>
              </a:rPr>
              <a:t>, </a:t>
            </a:r>
            <a:r>
              <a:rPr lang="fr-FR" sz="2000" dirty="0" err="1">
                <a:solidFill>
                  <a:schemeClr val="tx2"/>
                </a:solidFill>
                <a:ea typeface="Times New Roman" panose="02020603050405020304" pitchFamily="18" charset="0"/>
                <a:cs typeface="Arial" panose="020B0604020202020204" pitchFamily="34" charset="0"/>
              </a:rPr>
              <a:t>zu</a:t>
            </a:r>
            <a:r>
              <a:rPr lang="fr-FR" sz="2000" dirty="0">
                <a:solidFill>
                  <a:schemeClr val="tx2"/>
                </a:solidFill>
                <a:ea typeface="Times New Roman" panose="02020603050405020304" pitchFamily="18" charset="0"/>
                <a:cs typeface="Arial" panose="020B0604020202020204" pitchFamily="34" charset="0"/>
              </a:rPr>
              <a:t> </a:t>
            </a:r>
            <a:r>
              <a:rPr lang="fr-FR" sz="2000" dirty="0" err="1">
                <a:solidFill>
                  <a:schemeClr val="tx2"/>
                </a:solidFill>
                <a:ea typeface="Times New Roman" panose="02020603050405020304" pitchFamily="18" charset="0"/>
                <a:cs typeface="Arial" panose="020B0604020202020204" pitchFamily="34" charset="0"/>
              </a:rPr>
              <a:t>beschämen</a:t>
            </a:r>
            <a:r>
              <a:rPr lang="fr-FR" sz="2000" dirty="0">
                <a:solidFill>
                  <a:schemeClr val="tx2"/>
                </a:solidFill>
                <a:ea typeface="Times New Roman" panose="02020603050405020304" pitchFamily="18" charset="0"/>
                <a:cs typeface="Arial" panose="020B0604020202020204" pitchFamily="34" charset="0"/>
              </a:rPr>
              <a:t>?</a:t>
            </a:r>
          </a:p>
          <a:p>
            <a:pPr marL="0" lvl="1" indent="0">
              <a:lnSpc>
                <a:spcPct val="114000"/>
              </a:lnSpc>
              <a:spcBef>
                <a:spcPts val="600"/>
              </a:spcBef>
              <a:spcAft>
                <a:spcPts val="600"/>
              </a:spcAft>
              <a:buNone/>
            </a:pPr>
            <a:r>
              <a:rPr lang="fr-FR" sz="2000" dirty="0" err="1">
                <a:solidFill>
                  <a:schemeClr val="tx2"/>
                </a:solidFill>
                <a:ea typeface="Times New Roman" panose="02020603050405020304" pitchFamily="18" charset="0"/>
                <a:cs typeface="Arial" panose="020B0604020202020204" pitchFamily="34" charset="0"/>
              </a:rPr>
              <a:t>Wird</a:t>
            </a:r>
            <a:r>
              <a:rPr lang="fr-FR" sz="2000" dirty="0">
                <a:solidFill>
                  <a:schemeClr val="tx2"/>
                </a:solidFill>
                <a:ea typeface="Times New Roman" panose="02020603050405020304" pitchFamily="18" charset="0"/>
                <a:cs typeface="Arial" panose="020B0604020202020204" pitchFamily="34" charset="0"/>
              </a:rPr>
              <a:t> </a:t>
            </a:r>
            <a:r>
              <a:rPr lang="fr-FR" sz="2000" dirty="0" err="1">
                <a:solidFill>
                  <a:schemeClr val="tx2"/>
                </a:solidFill>
                <a:ea typeface="Times New Roman" panose="02020603050405020304" pitchFamily="18" charset="0"/>
                <a:cs typeface="Arial" panose="020B0604020202020204" pitchFamily="34" charset="0"/>
              </a:rPr>
              <a:t>Heil</a:t>
            </a:r>
            <a:r>
              <a:rPr lang="fr-FR" sz="2000" dirty="0">
                <a:solidFill>
                  <a:schemeClr val="tx2"/>
                </a:solidFill>
                <a:ea typeface="Times New Roman" panose="02020603050405020304" pitchFamily="18" charset="0"/>
                <a:cs typeface="Arial" panose="020B0604020202020204" pitchFamily="34" charset="0"/>
              </a:rPr>
              <a:t>, </a:t>
            </a:r>
            <a:r>
              <a:rPr lang="fr-FR" sz="2000" dirty="0" err="1">
                <a:solidFill>
                  <a:schemeClr val="tx2"/>
                </a:solidFill>
                <a:ea typeface="Times New Roman" panose="02020603050405020304" pitchFamily="18" charset="0"/>
                <a:cs typeface="Arial" panose="020B0604020202020204" pitchFamily="34" charset="0"/>
              </a:rPr>
              <a:t>Gnade</a:t>
            </a:r>
            <a:r>
              <a:rPr lang="fr-FR" sz="2000" dirty="0">
                <a:solidFill>
                  <a:schemeClr val="tx2"/>
                </a:solidFill>
                <a:ea typeface="Times New Roman" panose="02020603050405020304" pitchFamily="18" charset="0"/>
                <a:cs typeface="Arial" panose="020B0604020202020204" pitchFamily="34" charset="0"/>
              </a:rPr>
              <a:t>, </a:t>
            </a:r>
            <a:r>
              <a:rPr lang="fr-FR" sz="2000" dirty="0" err="1">
                <a:solidFill>
                  <a:schemeClr val="tx2"/>
                </a:solidFill>
                <a:ea typeface="Times New Roman" panose="02020603050405020304" pitchFamily="18" charset="0"/>
                <a:cs typeface="Arial" panose="020B0604020202020204" pitchFamily="34" charset="0"/>
              </a:rPr>
              <a:t>besondere</a:t>
            </a:r>
            <a:r>
              <a:rPr lang="fr-FR" sz="2000" dirty="0">
                <a:solidFill>
                  <a:schemeClr val="tx2"/>
                </a:solidFill>
                <a:ea typeface="Times New Roman" panose="02020603050405020304" pitchFamily="18" charset="0"/>
                <a:cs typeface="Arial" panose="020B0604020202020204" pitchFamily="34" charset="0"/>
              </a:rPr>
              <a:t> </a:t>
            </a:r>
            <a:r>
              <a:rPr lang="fr-FR" sz="2000" dirty="0" err="1">
                <a:solidFill>
                  <a:schemeClr val="tx2"/>
                </a:solidFill>
                <a:ea typeface="Times New Roman" panose="02020603050405020304" pitchFamily="18" charset="0"/>
                <a:cs typeface="Arial" panose="020B0604020202020204" pitchFamily="34" charset="0"/>
              </a:rPr>
              <a:t>Zuwendung</a:t>
            </a:r>
            <a:r>
              <a:rPr lang="fr-FR" sz="2000" dirty="0">
                <a:solidFill>
                  <a:schemeClr val="tx2"/>
                </a:solidFill>
                <a:ea typeface="Times New Roman" panose="02020603050405020304" pitchFamily="18" charset="0"/>
                <a:cs typeface="Arial" panose="020B0604020202020204" pitchFamily="34" charset="0"/>
              </a:rPr>
              <a:t> </a:t>
            </a:r>
            <a:r>
              <a:rPr lang="fr-FR" sz="2000" dirty="0" err="1">
                <a:solidFill>
                  <a:schemeClr val="tx2"/>
                </a:solidFill>
                <a:ea typeface="Times New Roman" panose="02020603050405020304" pitchFamily="18" charset="0"/>
                <a:cs typeface="Arial" panose="020B0604020202020204" pitchFamily="34" charset="0"/>
              </a:rPr>
              <a:t>Gottes</a:t>
            </a:r>
            <a:r>
              <a:rPr lang="fr-FR" sz="2000" dirty="0">
                <a:solidFill>
                  <a:schemeClr val="tx2"/>
                </a:solidFill>
                <a:ea typeface="Times New Roman" panose="02020603050405020304" pitchFamily="18" charset="0"/>
                <a:cs typeface="Arial" panose="020B0604020202020204" pitchFamily="34" charset="0"/>
              </a:rPr>
              <a:t> an die </a:t>
            </a:r>
            <a:r>
              <a:rPr lang="fr-FR" sz="2000" dirty="0" err="1">
                <a:solidFill>
                  <a:schemeClr val="tx2"/>
                </a:solidFill>
                <a:ea typeface="Times New Roman" panose="02020603050405020304" pitchFamily="18" charset="0"/>
                <a:cs typeface="Arial" panose="020B0604020202020204" pitchFamily="34" charset="0"/>
              </a:rPr>
              <a:t>Mitgliedschaft</a:t>
            </a:r>
            <a:r>
              <a:rPr lang="fr-FR" sz="2000" dirty="0">
                <a:solidFill>
                  <a:schemeClr val="tx2"/>
                </a:solidFill>
                <a:ea typeface="Times New Roman" panose="02020603050405020304" pitchFamily="18" charset="0"/>
                <a:cs typeface="Arial" panose="020B0604020202020204" pitchFamily="34" charset="0"/>
              </a:rPr>
              <a:t> in der </a:t>
            </a:r>
            <a:r>
              <a:rPr lang="fr-FR" sz="2000" dirty="0" err="1">
                <a:solidFill>
                  <a:schemeClr val="tx2"/>
                </a:solidFill>
                <a:ea typeface="Times New Roman" panose="02020603050405020304" pitchFamily="18" charset="0"/>
                <a:cs typeface="Arial" panose="020B0604020202020204" pitchFamily="34" charset="0"/>
              </a:rPr>
              <a:t>Gruppe</a:t>
            </a:r>
            <a:r>
              <a:rPr lang="fr-FR" sz="2000" dirty="0">
                <a:solidFill>
                  <a:schemeClr val="tx2"/>
                </a:solidFill>
                <a:ea typeface="Times New Roman" panose="02020603050405020304" pitchFamily="18" charset="0"/>
                <a:cs typeface="Arial" panose="020B0604020202020204" pitchFamily="34" charset="0"/>
              </a:rPr>
              <a:t> </a:t>
            </a:r>
            <a:r>
              <a:rPr lang="fr-FR" sz="2000" dirty="0" err="1">
                <a:solidFill>
                  <a:schemeClr val="tx2"/>
                </a:solidFill>
                <a:ea typeface="Times New Roman" panose="02020603050405020304" pitchFamily="18" charset="0"/>
                <a:cs typeface="Arial" panose="020B0604020202020204" pitchFamily="34" charset="0"/>
              </a:rPr>
              <a:t>oder</a:t>
            </a:r>
            <a:r>
              <a:rPr lang="fr-FR" sz="2000" dirty="0">
                <a:solidFill>
                  <a:schemeClr val="tx2"/>
                </a:solidFill>
                <a:ea typeface="Times New Roman" panose="02020603050405020304" pitchFamily="18" charset="0"/>
                <a:cs typeface="Arial" panose="020B0604020202020204" pitchFamily="34" charset="0"/>
              </a:rPr>
              <a:t> an die </a:t>
            </a:r>
            <a:r>
              <a:rPr lang="fr-FR" sz="2000" dirty="0" err="1">
                <a:solidFill>
                  <a:schemeClr val="tx2"/>
                </a:solidFill>
                <a:ea typeface="Times New Roman" panose="02020603050405020304" pitchFamily="18" charset="0"/>
                <a:cs typeface="Arial" panose="020B0604020202020204" pitchFamily="34" charset="0"/>
              </a:rPr>
              <a:t>Bindung</a:t>
            </a:r>
            <a:r>
              <a:rPr lang="fr-FR" sz="2000" dirty="0">
                <a:solidFill>
                  <a:schemeClr val="tx2"/>
                </a:solidFill>
                <a:ea typeface="Times New Roman" panose="02020603050405020304" pitchFamily="18" charset="0"/>
                <a:cs typeface="Arial" panose="020B0604020202020204" pitchFamily="34" charset="0"/>
              </a:rPr>
              <a:t> an </a:t>
            </a:r>
            <a:r>
              <a:rPr lang="fr-FR" sz="2000" dirty="0" err="1">
                <a:solidFill>
                  <a:schemeClr val="tx2"/>
                </a:solidFill>
                <a:ea typeface="Times New Roman" panose="02020603050405020304" pitchFamily="18" charset="0"/>
                <a:cs typeface="Arial" panose="020B0604020202020204" pitchFamily="34" charset="0"/>
              </a:rPr>
              <a:t>eine</a:t>
            </a:r>
            <a:r>
              <a:rPr lang="fr-FR" sz="2000" dirty="0">
                <a:solidFill>
                  <a:schemeClr val="tx2"/>
                </a:solidFill>
                <a:ea typeface="Times New Roman" panose="02020603050405020304" pitchFamily="18" charset="0"/>
                <a:cs typeface="Arial" panose="020B0604020202020204" pitchFamily="34" charset="0"/>
              </a:rPr>
              <a:t> Person </a:t>
            </a:r>
            <a:r>
              <a:rPr lang="fr-FR" sz="2000" dirty="0" err="1">
                <a:solidFill>
                  <a:schemeClr val="tx2"/>
                </a:solidFill>
                <a:ea typeface="Times New Roman" panose="02020603050405020304" pitchFamily="18" charset="0"/>
                <a:cs typeface="Arial" panose="020B0604020202020204" pitchFamily="34" charset="0"/>
              </a:rPr>
              <a:t>gebunden</a:t>
            </a:r>
            <a:r>
              <a:rPr lang="fr-FR" sz="2000" dirty="0">
                <a:solidFill>
                  <a:schemeClr val="tx2"/>
                </a:solidFill>
                <a:ea typeface="Times New Roman" panose="02020603050405020304" pitchFamily="18" charset="0"/>
                <a:cs typeface="Arial" panose="020B0604020202020204" pitchFamily="34" charset="0"/>
              </a:rPr>
              <a:t>? </a:t>
            </a:r>
            <a:r>
              <a:rPr lang="fr-FR" sz="2000" dirty="0" err="1">
                <a:solidFill>
                  <a:schemeClr val="tx2"/>
                </a:solidFill>
                <a:ea typeface="Times New Roman" panose="02020603050405020304" pitchFamily="18" charset="0"/>
                <a:cs typeface="Arial" panose="020B0604020202020204" pitchFamily="34" charset="0"/>
              </a:rPr>
              <a:t>Gibt</a:t>
            </a:r>
            <a:r>
              <a:rPr lang="fr-FR" sz="2000" dirty="0">
                <a:solidFill>
                  <a:schemeClr val="tx2"/>
                </a:solidFill>
                <a:ea typeface="Times New Roman" panose="02020603050405020304" pitchFamily="18" charset="0"/>
                <a:cs typeface="Arial" panose="020B0604020202020204" pitchFamily="34" charset="0"/>
              </a:rPr>
              <a:t> es </a:t>
            </a:r>
            <a:r>
              <a:rPr lang="fr-FR" sz="2000" dirty="0" err="1">
                <a:solidFill>
                  <a:schemeClr val="tx2"/>
                </a:solidFill>
                <a:ea typeface="Times New Roman" panose="02020603050405020304" pitchFamily="18" charset="0"/>
                <a:cs typeface="Arial" panose="020B0604020202020204" pitchFamily="34" charset="0"/>
              </a:rPr>
              <a:t>eine</a:t>
            </a:r>
            <a:r>
              <a:rPr lang="fr-FR" sz="2000" dirty="0">
                <a:solidFill>
                  <a:schemeClr val="tx2"/>
                </a:solidFill>
                <a:ea typeface="Times New Roman" panose="02020603050405020304" pitchFamily="18" charset="0"/>
                <a:cs typeface="Arial" panose="020B0604020202020204" pitchFamily="34" charset="0"/>
              </a:rPr>
              <a:t> </a:t>
            </a:r>
            <a:r>
              <a:rPr lang="fr-FR" sz="2000" dirty="0" err="1">
                <a:solidFill>
                  <a:schemeClr val="tx2"/>
                </a:solidFill>
                <a:ea typeface="Times New Roman" panose="02020603050405020304" pitchFamily="18" charset="0"/>
                <a:cs typeface="Arial" panose="020B0604020202020204" pitchFamily="34" charset="0"/>
              </a:rPr>
              <a:t>Form</a:t>
            </a:r>
            <a:r>
              <a:rPr lang="fr-FR" sz="2000" dirty="0">
                <a:solidFill>
                  <a:schemeClr val="tx2"/>
                </a:solidFill>
                <a:ea typeface="Times New Roman" panose="02020603050405020304" pitchFamily="18" charset="0"/>
                <a:cs typeface="Arial" panose="020B0604020202020204" pitchFamily="34" charset="0"/>
              </a:rPr>
              <a:t> des </a:t>
            </a:r>
            <a:r>
              <a:rPr lang="fr-FR" sz="2000" dirty="0" err="1">
                <a:solidFill>
                  <a:schemeClr val="tx2"/>
                </a:solidFill>
                <a:ea typeface="Times New Roman" panose="02020603050405020304" pitchFamily="18" charset="0"/>
                <a:cs typeface="Arial" panose="020B0604020202020204" pitchFamily="34" charset="0"/>
              </a:rPr>
              <a:t>Heilsexklusivismus</a:t>
            </a:r>
            <a:r>
              <a:rPr lang="fr-FR" sz="2000" dirty="0">
                <a:solidFill>
                  <a:schemeClr val="tx2"/>
                </a:solidFill>
                <a:ea typeface="Times New Roman" panose="02020603050405020304" pitchFamily="18" charset="0"/>
                <a:cs typeface="Arial" panose="020B0604020202020204" pitchFamily="34" charset="0"/>
              </a:rPr>
              <a:t>?</a:t>
            </a:r>
            <a:endParaRPr lang="fr-FR" sz="2000" dirty="0">
              <a:solidFill>
                <a:schemeClr val="tx2"/>
              </a:solidFill>
              <a:effectLst/>
              <a:ea typeface="Times New Roman" panose="02020603050405020304" pitchFamily="18" charset="0"/>
              <a:cs typeface="Arial" panose="020B0604020202020204" pitchFamily="34" charset="0"/>
            </a:endParaRPr>
          </a:p>
        </p:txBody>
      </p:sp>
      <p:sp>
        <p:nvSpPr>
          <p:cNvPr id="5" name="Fußzeilenplatzhalter 1">
            <a:extLst>
              <a:ext uri="{FF2B5EF4-FFF2-40B4-BE49-F238E27FC236}">
                <a16:creationId xmlns:a16="http://schemas.microsoft.com/office/drawing/2014/main" id="{1B4C4EB7-9A4B-2D6C-BCA0-1B7AB280F016}"/>
              </a:ext>
            </a:extLst>
          </p:cNvPr>
          <p:cNvSpPr>
            <a:spLocks noGrp="1"/>
          </p:cNvSpPr>
          <p:nvPr>
            <p:ph type="ftr" sz="quarter" idx="11"/>
          </p:nvPr>
        </p:nvSpPr>
        <p:spPr>
          <a:xfrm>
            <a:off x="2899330" y="6273384"/>
            <a:ext cx="6388768" cy="365125"/>
          </a:xfrm>
          <a:solidFill>
            <a:schemeClr val="bg1"/>
          </a:solidFill>
        </p:spPr>
        <p:txBody>
          <a:bodyPr vert="horz" lIns="91440" tIns="45720" rIns="91440" bIns="45720" rtlCol="0" anchor="ctr">
            <a:normAutofit/>
          </a:bodyPr>
          <a:lstStyle/>
          <a:p>
            <a:pPr>
              <a:spcAft>
                <a:spcPts val="600"/>
              </a:spcAft>
            </a:pPr>
            <a:r>
              <a:rPr lang="en-US" b="1" kern="1200" dirty="0">
                <a:solidFill>
                  <a:schemeClr val="tx1">
                    <a:alpha val="70000"/>
                  </a:schemeClr>
                </a:solidFill>
                <a:latin typeface="+mn-lt"/>
                <a:ea typeface="+mn-ea"/>
                <a:cs typeface="+mn-cs"/>
              </a:rPr>
              <a:t>Dr. Peter Hundertmark – </a:t>
            </a:r>
            <a:r>
              <a:rPr lang="en-US" b="1" kern="1200" dirty="0">
                <a:solidFill>
                  <a:schemeClr val="tx1">
                    <a:alpha val="70000"/>
                  </a:schemeClr>
                </a:solidFill>
                <a:latin typeface="+mn-lt"/>
                <a:ea typeface="+mn-ea"/>
                <a:cs typeface="+mn-cs"/>
                <a:hlinkClick r:id="rId3"/>
              </a:rPr>
              <a:t>peter.Hundertmark@bistum-speyer.de</a:t>
            </a:r>
            <a:r>
              <a:rPr lang="en-US" b="1" kern="1200" dirty="0">
                <a:solidFill>
                  <a:schemeClr val="tx1">
                    <a:alpha val="70000"/>
                  </a:schemeClr>
                </a:solidFill>
                <a:latin typeface="+mn-lt"/>
                <a:ea typeface="+mn-ea"/>
                <a:cs typeface="+mn-cs"/>
              </a:rPr>
              <a:t> - www.geistlich.net</a:t>
            </a:r>
          </a:p>
        </p:txBody>
      </p:sp>
    </p:spTree>
    <p:extLst>
      <p:ext uri="{BB962C8B-B14F-4D97-AF65-F5344CB8AC3E}">
        <p14:creationId xmlns:p14="http://schemas.microsoft.com/office/powerpoint/2010/main" val="3654402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7B6173-1D58-48E2-83CF-37350F315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E4CBDBB-4FBD-4B9E-BD01-054A81D43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B01A6F03-171F-40B2-8B2C-A061B89241F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15" name="Rectangle 14">
            <a:extLst>
              <a:ext uri="{FF2B5EF4-FFF2-40B4-BE49-F238E27FC236}">
                <a16:creationId xmlns:a16="http://schemas.microsoft.com/office/drawing/2014/main" id="{72C4834C-B602-4125-8264-BD0D55A588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53172EE5-132F-4DD4-8855-4DBBD9C346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5844" y="1110000"/>
            <a:ext cx="10195740" cy="4629235"/>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4" name="Foliennummernplatzhalter 3">
            <a:extLst>
              <a:ext uri="{FF2B5EF4-FFF2-40B4-BE49-F238E27FC236}">
                <a16:creationId xmlns:a16="http://schemas.microsoft.com/office/drawing/2014/main" id="{2009CEAE-C819-EC39-D013-763375C087F2}"/>
              </a:ext>
            </a:extLst>
          </p:cNvPr>
          <p:cNvSpPr>
            <a:spLocks noGrp="1"/>
          </p:cNvSpPr>
          <p:nvPr>
            <p:ph type="sldNum" sz="quarter" idx="12"/>
          </p:nvPr>
        </p:nvSpPr>
        <p:spPr>
          <a:xfrm>
            <a:off x="11722608" y="18288"/>
            <a:ext cx="475488" cy="475488"/>
          </a:xfrm>
        </p:spPr>
        <p:txBody>
          <a:bodyPr>
            <a:normAutofit/>
          </a:bodyPr>
          <a:lstStyle/>
          <a:p>
            <a:pPr algn="ctr">
              <a:spcAft>
                <a:spcPts val="600"/>
              </a:spcAft>
            </a:pPr>
            <a:fld id="{BB730A2A-26AE-4AA5-ABFC-09AE780D0442}" type="slidenum">
              <a:rPr lang="de-DE" sz="900">
                <a:solidFill>
                  <a:schemeClr val="tx1">
                    <a:alpha val="70000"/>
                  </a:schemeClr>
                </a:solidFill>
              </a:rPr>
              <a:pPr algn="ctr">
                <a:spcAft>
                  <a:spcPts val="600"/>
                </a:spcAft>
              </a:pPr>
              <a:t>26</a:t>
            </a:fld>
            <a:endParaRPr lang="de-DE" sz="900">
              <a:solidFill>
                <a:schemeClr val="tx1">
                  <a:alpha val="70000"/>
                </a:schemeClr>
              </a:solidFill>
            </a:endParaRPr>
          </a:p>
        </p:txBody>
      </p:sp>
      <p:sp>
        <p:nvSpPr>
          <p:cNvPr id="3" name="Inhaltsplatzhalter 2">
            <a:extLst>
              <a:ext uri="{FF2B5EF4-FFF2-40B4-BE49-F238E27FC236}">
                <a16:creationId xmlns:a16="http://schemas.microsoft.com/office/drawing/2014/main" id="{E4D498DA-0485-B699-0781-8126A158130C}"/>
              </a:ext>
            </a:extLst>
          </p:cNvPr>
          <p:cNvSpPr>
            <a:spLocks noGrp="1"/>
          </p:cNvSpPr>
          <p:nvPr>
            <p:ph idx="1"/>
          </p:nvPr>
        </p:nvSpPr>
        <p:spPr>
          <a:xfrm>
            <a:off x="1993641" y="1544320"/>
            <a:ext cx="8192843" cy="4031962"/>
          </a:xfrm>
        </p:spPr>
        <p:txBody>
          <a:bodyPr anchor="t">
            <a:noAutofit/>
          </a:bodyPr>
          <a:lstStyle/>
          <a:p>
            <a:pPr marL="0" lvl="1" indent="0">
              <a:lnSpc>
                <a:spcPct val="114000"/>
              </a:lnSpc>
              <a:spcBef>
                <a:spcPts val="600"/>
              </a:spcBef>
              <a:spcAft>
                <a:spcPts val="600"/>
              </a:spcAft>
              <a:buNone/>
            </a:pPr>
            <a:r>
              <a:rPr lang="fr-FR" sz="2000" dirty="0" err="1">
                <a:solidFill>
                  <a:schemeClr val="tx2"/>
                </a:solidFill>
              </a:rPr>
              <a:t>Werden</a:t>
            </a:r>
            <a:r>
              <a:rPr lang="fr-FR" sz="2000" dirty="0">
                <a:solidFill>
                  <a:schemeClr val="tx2"/>
                </a:solidFill>
              </a:rPr>
              <a:t> die Biographie, die </a:t>
            </a:r>
            <a:r>
              <a:rPr lang="fr-FR" sz="2000" dirty="0" err="1">
                <a:solidFill>
                  <a:schemeClr val="tx2"/>
                </a:solidFill>
              </a:rPr>
              <a:t>Glaubenspraxis</a:t>
            </a:r>
            <a:r>
              <a:rPr lang="fr-FR" sz="2000" dirty="0">
                <a:solidFill>
                  <a:schemeClr val="tx2"/>
                </a:solidFill>
              </a:rPr>
              <a:t>, die </a:t>
            </a:r>
            <a:r>
              <a:rPr lang="fr-FR" sz="2000" dirty="0" err="1">
                <a:solidFill>
                  <a:schemeClr val="tx2"/>
                </a:solidFill>
              </a:rPr>
              <a:t>persönlichen</a:t>
            </a:r>
            <a:r>
              <a:rPr lang="fr-FR" sz="2000" dirty="0">
                <a:solidFill>
                  <a:schemeClr val="tx2"/>
                </a:solidFill>
              </a:rPr>
              <a:t> </a:t>
            </a:r>
            <a:r>
              <a:rPr lang="fr-FR" sz="2000" dirty="0" err="1">
                <a:solidFill>
                  <a:schemeClr val="tx2"/>
                </a:solidFill>
              </a:rPr>
              <a:t>Beziehungen</a:t>
            </a:r>
            <a:r>
              <a:rPr lang="fr-FR" sz="2000" dirty="0">
                <a:solidFill>
                  <a:schemeClr val="tx2"/>
                </a:solidFill>
              </a:rPr>
              <a:t> </a:t>
            </a:r>
            <a:r>
              <a:rPr lang="fr-FR" sz="2000" dirty="0" err="1">
                <a:solidFill>
                  <a:schemeClr val="tx2"/>
                </a:solidFill>
              </a:rPr>
              <a:t>abgewertet</a:t>
            </a:r>
            <a:r>
              <a:rPr lang="fr-FR" sz="2000" dirty="0">
                <a:solidFill>
                  <a:schemeClr val="tx2"/>
                </a:solidFill>
              </a:rPr>
              <a:t>, </a:t>
            </a:r>
            <a:r>
              <a:rPr lang="fr-FR" sz="2000" dirty="0" err="1">
                <a:solidFill>
                  <a:schemeClr val="tx2"/>
                </a:solidFill>
              </a:rPr>
              <a:t>lächerlich</a:t>
            </a:r>
            <a:r>
              <a:rPr lang="fr-FR" sz="2000" dirty="0">
                <a:solidFill>
                  <a:schemeClr val="tx2"/>
                </a:solidFill>
              </a:rPr>
              <a:t> </a:t>
            </a:r>
            <a:r>
              <a:rPr lang="fr-FR" sz="2000" dirty="0" err="1">
                <a:solidFill>
                  <a:schemeClr val="tx2"/>
                </a:solidFill>
              </a:rPr>
              <a:t>gemacht</a:t>
            </a:r>
            <a:r>
              <a:rPr lang="fr-FR" sz="2000" dirty="0">
                <a:solidFill>
                  <a:schemeClr val="tx2"/>
                </a:solidFill>
              </a:rPr>
              <a:t>, mit </a:t>
            </a:r>
            <a:r>
              <a:rPr lang="fr-FR" sz="2000" dirty="0" err="1">
                <a:solidFill>
                  <a:schemeClr val="tx2"/>
                </a:solidFill>
              </a:rPr>
              <a:t>dämonischen</a:t>
            </a:r>
            <a:r>
              <a:rPr lang="fr-FR" sz="2000" dirty="0">
                <a:solidFill>
                  <a:schemeClr val="tx2"/>
                </a:solidFill>
              </a:rPr>
              <a:t> </a:t>
            </a:r>
            <a:r>
              <a:rPr lang="fr-FR" sz="2000" dirty="0" err="1">
                <a:solidFill>
                  <a:schemeClr val="tx2"/>
                </a:solidFill>
              </a:rPr>
              <a:t>Kräften</a:t>
            </a:r>
            <a:r>
              <a:rPr lang="fr-FR" sz="2000" dirty="0">
                <a:solidFill>
                  <a:schemeClr val="tx2"/>
                </a:solidFill>
              </a:rPr>
              <a:t> in </a:t>
            </a:r>
            <a:r>
              <a:rPr lang="fr-FR" sz="2000" dirty="0" err="1">
                <a:solidFill>
                  <a:schemeClr val="tx2"/>
                </a:solidFill>
              </a:rPr>
              <a:t>Verbindung</a:t>
            </a:r>
            <a:r>
              <a:rPr lang="fr-FR" sz="2000" dirty="0">
                <a:solidFill>
                  <a:schemeClr val="tx2"/>
                </a:solidFill>
              </a:rPr>
              <a:t> </a:t>
            </a:r>
            <a:r>
              <a:rPr lang="fr-FR" sz="2000" dirty="0" err="1">
                <a:solidFill>
                  <a:schemeClr val="tx2"/>
                </a:solidFill>
              </a:rPr>
              <a:t>gebracht</a:t>
            </a:r>
            <a:r>
              <a:rPr lang="fr-FR" sz="2000" dirty="0">
                <a:solidFill>
                  <a:schemeClr val="tx2"/>
                </a:solidFill>
              </a:rPr>
              <a:t>?  </a:t>
            </a:r>
          </a:p>
          <a:p>
            <a:pPr marL="0" lvl="1" indent="0">
              <a:lnSpc>
                <a:spcPct val="114000"/>
              </a:lnSpc>
              <a:spcBef>
                <a:spcPts val="600"/>
              </a:spcBef>
              <a:spcAft>
                <a:spcPts val="600"/>
              </a:spcAft>
              <a:buNone/>
            </a:pPr>
            <a:r>
              <a:rPr lang="fr-FR" sz="2000" dirty="0" err="1">
                <a:solidFill>
                  <a:schemeClr val="tx2"/>
                </a:solidFill>
              </a:rPr>
              <a:t>Gibt</a:t>
            </a:r>
            <a:r>
              <a:rPr lang="fr-FR" sz="2000" dirty="0">
                <a:solidFill>
                  <a:schemeClr val="tx2"/>
                </a:solidFill>
              </a:rPr>
              <a:t> es </a:t>
            </a:r>
            <a:r>
              <a:rPr lang="fr-FR" sz="2000" dirty="0" err="1">
                <a:solidFill>
                  <a:schemeClr val="tx2"/>
                </a:solidFill>
              </a:rPr>
              <a:t>Zwang</a:t>
            </a:r>
            <a:r>
              <a:rPr lang="fr-FR" sz="2000" dirty="0">
                <a:solidFill>
                  <a:schemeClr val="tx2"/>
                </a:solidFill>
              </a:rPr>
              <a:t> </a:t>
            </a:r>
            <a:r>
              <a:rPr lang="fr-FR" sz="2000" dirty="0" err="1">
                <a:solidFill>
                  <a:schemeClr val="tx2"/>
                </a:solidFill>
              </a:rPr>
              <a:t>zu</a:t>
            </a:r>
            <a:r>
              <a:rPr lang="fr-FR" sz="2000" dirty="0">
                <a:solidFill>
                  <a:schemeClr val="tx2"/>
                </a:solidFill>
              </a:rPr>
              <a:t> </a:t>
            </a:r>
            <a:r>
              <a:rPr lang="fr-FR" sz="2000" dirty="0" err="1">
                <a:solidFill>
                  <a:schemeClr val="tx2"/>
                </a:solidFill>
              </a:rPr>
              <a:t>öffentlicher</a:t>
            </a:r>
            <a:r>
              <a:rPr lang="fr-FR" sz="2000" dirty="0">
                <a:solidFill>
                  <a:schemeClr val="tx2"/>
                </a:solidFill>
              </a:rPr>
              <a:t> </a:t>
            </a:r>
            <a:r>
              <a:rPr lang="fr-FR" sz="2000" dirty="0" err="1">
                <a:solidFill>
                  <a:schemeClr val="tx2"/>
                </a:solidFill>
              </a:rPr>
              <a:t>Selbstanklage</a:t>
            </a:r>
            <a:r>
              <a:rPr lang="fr-FR" sz="2000" dirty="0">
                <a:solidFill>
                  <a:schemeClr val="tx2"/>
                </a:solidFill>
              </a:rPr>
              <a:t>?</a:t>
            </a:r>
          </a:p>
          <a:p>
            <a:pPr marL="0" lvl="1" indent="0">
              <a:lnSpc>
                <a:spcPct val="114000"/>
              </a:lnSpc>
              <a:spcBef>
                <a:spcPts val="600"/>
              </a:spcBef>
              <a:spcAft>
                <a:spcPts val="600"/>
              </a:spcAft>
              <a:buNone/>
            </a:pPr>
            <a:r>
              <a:rPr lang="fr-FR" sz="2000" dirty="0" err="1">
                <a:solidFill>
                  <a:schemeClr val="tx2"/>
                </a:solidFill>
              </a:rPr>
              <a:t>Existiert</a:t>
            </a:r>
            <a:r>
              <a:rPr lang="fr-FR" sz="2000" dirty="0">
                <a:solidFill>
                  <a:schemeClr val="tx2"/>
                </a:solidFill>
              </a:rPr>
              <a:t> </a:t>
            </a:r>
            <a:r>
              <a:rPr lang="fr-FR" sz="2000" dirty="0" err="1">
                <a:solidFill>
                  <a:schemeClr val="tx2"/>
                </a:solidFill>
              </a:rPr>
              <a:t>ein</a:t>
            </a:r>
            <a:r>
              <a:rPr lang="fr-FR" sz="2000" dirty="0">
                <a:solidFill>
                  <a:schemeClr val="tx2"/>
                </a:solidFill>
              </a:rPr>
              <a:t> </a:t>
            </a:r>
            <a:r>
              <a:rPr lang="fr-FR" sz="2000" dirty="0" err="1">
                <a:solidFill>
                  <a:schemeClr val="tx2"/>
                </a:solidFill>
              </a:rPr>
              <a:t>Kult</a:t>
            </a:r>
            <a:r>
              <a:rPr lang="fr-FR" sz="2000" dirty="0">
                <a:solidFill>
                  <a:schemeClr val="tx2"/>
                </a:solidFill>
              </a:rPr>
              <a:t> um </a:t>
            </a:r>
            <a:r>
              <a:rPr lang="fr-FR" sz="2000" dirty="0" err="1">
                <a:solidFill>
                  <a:schemeClr val="tx2"/>
                </a:solidFill>
              </a:rPr>
              <a:t>einen</a:t>
            </a:r>
            <a:r>
              <a:rPr lang="fr-FR" sz="2000" dirty="0">
                <a:solidFill>
                  <a:schemeClr val="tx2"/>
                </a:solidFill>
              </a:rPr>
              <a:t> </a:t>
            </a:r>
            <a:r>
              <a:rPr lang="fr-FR" sz="2000" dirty="0" err="1">
                <a:solidFill>
                  <a:schemeClr val="tx2"/>
                </a:solidFill>
              </a:rPr>
              <a:t>Priester</a:t>
            </a:r>
            <a:r>
              <a:rPr lang="fr-FR" sz="2000" dirty="0">
                <a:solidFill>
                  <a:schemeClr val="tx2"/>
                </a:solidFill>
              </a:rPr>
              <a:t>, </a:t>
            </a:r>
            <a:r>
              <a:rPr lang="fr-FR" sz="2000" dirty="0" err="1">
                <a:solidFill>
                  <a:schemeClr val="tx2"/>
                </a:solidFill>
              </a:rPr>
              <a:t>eine</a:t>
            </a:r>
            <a:r>
              <a:rPr lang="fr-FR" sz="2000" dirty="0">
                <a:solidFill>
                  <a:schemeClr val="tx2"/>
                </a:solidFill>
              </a:rPr>
              <a:t> </a:t>
            </a:r>
            <a:r>
              <a:rPr lang="fr-FR" sz="2000" dirty="0" err="1">
                <a:solidFill>
                  <a:schemeClr val="tx2"/>
                </a:solidFill>
              </a:rPr>
              <a:t>charismatische</a:t>
            </a:r>
            <a:r>
              <a:rPr lang="fr-FR" sz="2000" dirty="0">
                <a:solidFill>
                  <a:schemeClr val="tx2"/>
                </a:solidFill>
              </a:rPr>
              <a:t> </a:t>
            </a:r>
            <a:r>
              <a:rPr lang="fr-FR" sz="2000" dirty="0" err="1">
                <a:solidFill>
                  <a:schemeClr val="tx2"/>
                </a:solidFill>
              </a:rPr>
              <a:t>Figur</a:t>
            </a:r>
            <a:r>
              <a:rPr lang="fr-FR" sz="2000" dirty="0">
                <a:solidFill>
                  <a:schemeClr val="tx2"/>
                </a:solidFill>
              </a:rPr>
              <a:t>, </a:t>
            </a:r>
            <a:r>
              <a:rPr lang="fr-FR" sz="2000" dirty="0" err="1">
                <a:solidFill>
                  <a:schemeClr val="tx2"/>
                </a:solidFill>
              </a:rPr>
              <a:t>eine</a:t>
            </a:r>
            <a:r>
              <a:rPr lang="fr-FR" sz="2000" dirty="0">
                <a:solidFill>
                  <a:schemeClr val="tx2"/>
                </a:solidFill>
              </a:rPr>
              <a:t> </a:t>
            </a:r>
            <a:r>
              <a:rPr lang="fr-FR" sz="2000" dirty="0" err="1">
                <a:solidFill>
                  <a:schemeClr val="tx2"/>
                </a:solidFill>
              </a:rPr>
              <a:t>Gründerpersönlichkeit</a:t>
            </a:r>
            <a:r>
              <a:rPr lang="fr-FR" sz="2000" dirty="0">
                <a:solidFill>
                  <a:schemeClr val="tx2"/>
                </a:solidFill>
              </a:rPr>
              <a:t>? </a:t>
            </a:r>
          </a:p>
          <a:p>
            <a:pPr marL="0" lvl="1" indent="0">
              <a:lnSpc>
                <a:spcPct val="114000"/>
              </a:lnSpc>
              <a:spcBef>
                <a:spcPts val="600"/>
              </a:spcBef>
              <a:spcAft>
                <a:spcPts val="600"/>
              </a:spcAft>
              <a:buNone/>
            </a:pPr>
            <a:r>
              <a:rPr lang="fr-FR" sz="2000" dirty="0" err="1">
                <a:solidFill>
                  <a:schemeClr val="tx2"/>
                </a:solidFill>
              </a:rPr>
              <a:t>Können</a:t>
            </a:r>
            <a:r>
              <a:rPr lang="fr-FR" sz="2000" dirty="0">
                <a:solidFill>
                  <a:schemeClr val="tx2"/>
                </a:solidFill>
              </a:rPr>
              <a:t> in </a:t>
            </a:r>
            <a:r>
              <a:rPr lang="fr-FR" sz="2000" dirty="0" err="1">
                <a:solidFill>
                  <a:schemeClr val="tx2"/>
                </a:solidFill>
              </a:rPr>
              <a:t>Gruppierungen</a:t>
            </a:r>
            <a:r>
              <a:rPr lang="fr-FR" sz="2000" dirty="0">
                <a:solidFill>
                  <a:schemeClr val="tx2"/>
                </a:solidFill>
              </a:rPr>
              <a:t> </a:t>
            </a:r>
            <a:r>
              <a:rPr lang="fr-FR" sz="2000" dirty="0" err="1">
                <a:solidFill>
                  <a:schemeClr val="tx2"/>
                </a:solidFill>
              </a:rPr>
              <a:t>alle</a:t>
            </a:r>
            <a:r>
              <a:rPr lang="fr-FR" sz="2000" dirty="0">
                <a:solidFill>
                  <a:schemeClr val="tx2"/>
                </a:solidFill>
              </a:rPr>
              <a:t> </a:t>
            </a:r>
            <a:r>
              <a:rPr lang="fr-FR" sz="2000" dirty="0" err="1">
                <a:solidFill>
                  <a:schemeClr val="tx2"/>
                </a:solidFill>
              </a:rPr>
              <a:t>wichtigen</a:t>
            </a:r>
            <a:r>
              <a:rPr lang="fr-FR" sz="2000" dirty="0">
                <a:solidFill>
                  <a:schemeClr val="tx2"/>
                </a:solidFill>
              </a:rPr>
              <a:t> </a:t>
            </a:r>
            <a:r>
              <a:rPr lang="fr-FR" sz="2000" dirty="0" err="1">
                <a:solidFill>
                  <a:schemeClr val="tx2"/>
                </a:solidFill>
              </a:rPr>
              <a:t>Unterlagen</a:t>
            </a:r>
            <a:r>
              <a:rPr lang="fr-FR" sz="2000" dirty="0">
                <a:solidFill>
                  <a:schemeClr val="tx2"/>
                </a:solidFill>
              </a:rPr>
              <a:t>, </a:t>
            </a:r>
            <a:r>
              <a:rPr lang="fr-FR" sz="2000" dirty="0" err="1">
                <a:solidFill>
                  <a:schemeClr val="tx2"/>
                </a:solidFill>
              </a:rPr>
              <a:t>Statuten</a:t>
            </a:r>
            <a:r>
              <a:rPr lang="fr-FR" sz="2000" dirty="0">
                <a:solidFill>
                  <a:schemeClr val="tx2"/>
                </a:solidFill>
              </a:rPr>
              <a:t>, </a:t>
            </a:r>
            <a:r>
              <a:rPr lang="fr-FR" sz="2000" dirty="0" err="1">
                <a:solidFill>
                  <a:schemeClr val="tx2"/>
                </a:solidFill>
              </a:rPr>
              <a:t>Regeln</a:t>
            </a:r>
            <a:r>
              <a:rPr lang="fr-FR" sz="2000" dirty="0">
                <a:solidFill>
                  <a:schemeClr val="tx2"/>
                </a:solidFill>
              </a:rPr>
              <a:t>… von </a:t>
            </a:r>
            <a:r>
              <a:rPr lang="fr-FR" sz="2000" dirty="0" err="1">
                <a:solidFill>
                  <a:schemeClr val="tx2"/>
                </a:solidFill>
              </a:rPr>
              <a:t>allen</a:t>
            </a:r>
            <a:r>
              <a:rPr lang="fr-FR" sz="2000" dirty="0">
                <a:solidFill>
                  <a:schemeClr val="tx2"/>
                </a:solidFill>
              </a:rPr>
              <a:t> </a:t>
            </a:r>
            <a:r>
              <a:rPr lang="fr-FR" sz="2000" dirty="0" err="1">
                <a:solidFill>
                  <a:schemeClr val="tx2"/>
                </a:solidFill>
              </a:rPr>
              <a:t>Mitglieder</a:t>
            </a:r>
            <a:r>
              <a:rPr lang="fr-FR" sz="2000" dirty="0">
                <a:solidFill>
                  <a:schemeClr val="tx2"/>
                </a:solidFill>
              </a:rPr>
              <a:t> </a:t>
            </a:r>
            <a:r>
              <a:rPr lang="fr-FR" sz="2000" dirty="0" err="1">
                <a:solidFill>
                  <a:schemeClr val="tx2"/>
                </a:solidFill>
              </a:rPr>
              <a:t>einfach</a:t>
            </a:r>
            <a:r>
              <a:rPr lang="fr-FR" sz="2000" dirty="0">
                <a:solidFill>
                  <a:schemeClr val="tx2"/>
                </a:solidFill>
              </a:rPr>
              <a:t> </a:t>
            </a:r>
            <a:r>
              <a:rPr lang="fr-FR" sz="2000" dirty="0" err="1">
                <a:solidFill>
                  <a:schemeClr val="tx2"/>
                </a:solidFill>
              </a:rPr>
              <a:t>und</a:t>
            </a:r>
            <a:r>
              <a:rPr lang="fr-FR" sz="2000" dirty="0">
                <a:solidFill>
                  <a:schemeClr val="tx2"/>
                </a:solidFill>
              </a:rPr>
              <a:t> in </a:t>
            </a:r>
            <a:r>
              <a:rPr lang="fr-FR" sz="2000" dirty="0" err="1">
                <a:solidFill>
                  <a:schemeClr val="tx2"/>
                </a:solidFill>
              </a:rPr>
              <a:t>ihrer</a:t>
            </a:r>
            <a:r>
              <a:rPr lang="fr-FR" sz="2000" dirty="0">
                <a:solidFill>
                  <a:schemeClr val="tx2"/>
                </a:solidFill>
              </a:rPr>
              <a:t> </a:t>
            </a:r>
            <a:r>
              <a:rPr lang="fr-FR" sz="2000" dirty="0" err="1">
                <a:solidFill>
                  <a:schemeClr val="tx2"/>
                </a:solidFill>
              </a:rPr>
              <a:t>Sprache</a:t>
            </a:r>
            <a:r>
              <a:rPr lang="fr-FR" sz="2000" dirty="0">
                <a:solidFill>
                  <a:schemeClr val="tx2"/>
                </a:solidFill>
              </a:rPr>
              <a:t> </a:t>
            </a:r>
            <a:r>
              <a:rPr lang="fr-FR" sz="2000" dirty="0" err="1">
                <a:solidFill>
                  <a:schemeClr val="tx2"/>
                </a:solidFill>
              </a:rPr>
              <a:t>eingesehen</a:t>
            </a:r>
            <a:r>
              <a:rPr lang="fr-FR" sz="2000" dirty="0">
                <a:solidFill>
                  <a:schemeClr val="tx2"/>
                </a:solidFill>
              </a:rPr>
              <a:t> </a:t>
            </a:r>
            <a:r>
              <a:rPr lang="fr-FR" sz="2000" dirty="0" err="1">
                <a:solidFill>
                  <a:schemeClr val="tx2"/>
                </a:solidFill>
              </a:rPr>
              <a:t>werden</a:t>
            </a:r>
            <a:r>
              <a:rPr lang="fr-FR" sz="2000" dirty="0">
                <a:solidFill>
                  <a:schemeClr val="tx2"/>
                </a:solidFill>
              </a:rPr>
              <a:t>? Auch vor </a:t>
            </a:r>
            <a:r>
              <a:rPr lang="fr-FR" sz="2000" dirty="0" err="1">
                <a:solidFill>
                  <a:schemeClr val="tx2"/>
                </a:solidFill>
              </a:rPr>
              <a:t>möglichen</a:t>
            </a:r>
            <a:r>
              <a:rPr lang="fr-FR" sz="2000" dirty="0">
                <a:solidFill>
                  <a:schemeClr val="tx2"/>
                </a:solidFill>
              </a:rPr>
              <a:t> </a:t>
            </a:r>
            <a:r>
              <a:rPr lang="fr-FR" sz="2000" dirty="0" err="1">
                <a:solidFill>
                  <a:schemeClr val="tx2"/>
                </a:solidFill>
              </a:rPr>
              <a:t>Gelübden</a:t>
            </a:r>
            <a:r>
              <a:rPr lang="fr-FR" sz="2000" dirty="0">
                <a:solidFill>
                  <a:schemeClr val="tx2"/>
                </a:solidFill>
              </a:rPr>
              <a:t>?</a:t>
            </a:r>
          </a:p>
          <a:p>
            <a:pPr marL="0" indent="0" algn="ctr">
              <a:lnSpc>
                <a:spcPct val="114000"/>
              </a:lnSpc>
              <a:buNone/>
            </a:pPr>
            <a:endParaRPr lang="de-DE" sz="2000" dirty="0"/>
          </a:p>
        </p:txBody>
      </p:sp>
      <p:sp>
        <p:nvSpPr>
          <p:cNvPr id="7" name="Fußzeilenplatzhalter 1">
            <a:extLst>
              <a:ext uri="{FF2B5EF4-FFF2-40B4-BE49-F238E27FC236}">
                <a16:creationId xmlns:a16="http://schemas.microsoft.com/office/drawing/2014/main" id="{689093E1-B029-E865-35D1-894AB2ABE0F9}"/>
              </a:ext>
            </a:extLst>
          </p:cNvPr>
          <p:cNvSpPr>
            <a:spLocks noGrp="1"/>
          </p:cNvSpPr>
          <p:nvPr>
            <p:ph type="ftr" sz="quarter" idx="11"/>
          </p:nvPr>
        </p:nvSpPr>
        <p:spPr>
          <a:xfrm>
            <a:off x="2899330" y="6273384"/>
            <a:ext cx="6388768" cy="365125"/>
          </a:xfrm>
          <a:solidFill>
            <a:schemeClr val="bg1"/>
          </a:solidFill>
        </p:spPr>
        <p:txBody>
          <a:bodyPr vert="horz" lIns="91440" tIns="45720" rIns="91440" bIns="45720" rtlCol="0" anchor="ctr">
            <a:normAutofit/>
          </a:bodyPr>
          <a:lstStyle/>
          <a:p>
            <a:pPr>
              <a:spcAft>
                <a:spcPts val="600"/>
              </a:spcAft>
            </a:pPr>
            <a:r>
              <a:rPr lang="en-US" b="1" kern="1200" dirty="0">
                <a:solidFill>
                  <a:schemeClr val="tx1">
                    <a:alpha val="70000"/>
                  </a:schemeClr>
                </a:solidFill>
                <a:latin typeface="+mn-lt"/>
                <a:ea typeface="+mn-ea"/>
                <a:cs typeface="+mn-cs"/>
              </a:rPr>
              <a:t>Dr. Peter Hundertmark – </a:t>
            </a:r>
            <a:r>
              <a:rPr lang="en-US" b="1" kern="1200" dirty="0">
                <a:solidFill>
                  <a:schemeClr val="tx1">
                    <a:alpha val="70000"/>
                  </a:schemeClr>
                </a:solidFill>
                <a:latin typeface="+mn-lt"/>
                <a:ea typeface="+mn-ea"/>
                <a:cs typeface="+mn-cs"/>
                <a:hlinkClick r:id="rId3"/>
              </a:rPr>
              <a:t>peter.Hundertmark@bistum-speyer.de</a:t>
            </a:r>
            <a:r>
              <a:rPr lang="en-US" b="1" kern="1200" dirty="0">
                <a:solidFill>
                  <a:schemeClr val="tx1">
                    <a:alpha val="70000"/>
                  </a:schemeClr>
                </a:solidFill>
                <a:latin typeface="+mn-lt"/>
                <a:ea typeface="+mn-ea"/>
                <a:cs typeface="+mn-cs"/>
              </a:rPr>
              <a:t> - www.geistlich.net</a:t>
            </a:r>
          </a:p>
        </p:txBody>
      </p:sp>
    </p:spTree>
    <p:extLst>
      <p:ext uri="{BB962C8B-B14F-4D97-AF65-F5344CB8AC3E}">
        <p14:creationId xmlns:p14="http://schemas.microsoft.com/office/powerpoint/2010/main" val="3492895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7B6173-1D58-48E2-83CF-37350F315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E4CBDBB-4FBD-4B9E-BD01-054A81D43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B01A6F03-171F-40B2-8B2C-A061B89241F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15" name="Rectangle 14">
            <a:extLst>
              <a:ext uri="{FF2B5EF4-FFF2-40B4-BE49-F238E27FC236}">
                <a16:creationId xmlns:a16="http://schemas.microsoft.com/office/drawing/2014/main" id="{72C4834C-B602-4125-8264-BD0D55A588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53172EE5-132F-4DD4-8855-4DBBD9C346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5844" y="1110000"/>
            <a:ext cx="10195740" cy="4629235"/>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4" name="Foliennummernplatzhalter 3">
            <a:extLst>
              <a:ext uri="{FF2B5EF4-FFF2-40B4-BE49-F238E27FC236}">
                <a16:creationId xmlns:a16="http://schemas.microsoft.com/office/drawing/2014/main" id="{3FFCC0BD-93DB-5D3E-3B7C-4E7FDBA0D1C4}"/>
              </a:ext>
            </a:extLst>
          </p:cNvPr>
          <p:cNvSpPr>
            <a:spLocks noGrp="1"/>
          </p:cNvSpPr>
          <p:nvPr>
            <p:ph type="sldNum" sz="quarter" idx="12"/>
          </p:nvPr>
        </p:nvSpPr>
        <p:spPr>
          <a:xfrm>
            <a:off x="11722608" y="18288"/>
            <a:ext cx="475488" cy="475488"/>
          </a:xfrm>
        </p:spPr>
        <p:txBody>
          <a:bodyPr>
            <a:normAutofit/>
          </a:bodyPr>
          <a:lstStyle/>
          <a:p>
            <a:pPr algn="ctr">
              <a:spcAft>
                <a:spcPts val="600"/>
              </a:spcAft>
            </a:pPr>
            <a:fld id="{BB730A2A-26AE-4AA5-ABFC-09AE780D0442}" type="slidenum">
              <a:rPr lang="de-DE" sz="900">
                <a:solidFill>
                  <a:schemeClr val="tx1">
                    <a:alpha val="70000"/>
                  </a:schemeClr>
                </a:solidFill>
              </a:rPr>
              <a:pPr algn="ctr">
                <a:spcAft>
                  <a:spcPts val="600"/>
                </a:spcAft>
              </a:pPr>
              <a:t>27</a:t>
            </a:fld>
            <a:endParaRPr lang="de-DE" sz="900">
              <a:solidFill>
                <a:schemeClr val="tx1">
                  <a:alpha val="70000"/>
                </a:schemeClr>
              </a:solidFill>
            </a:endParaRPr>
          </a:p>
        </p:txBody>
      </p:sp>
      <p:sp>
        <p:nvSpPr>
          <p:cNvPr id="3" name="Inhaltsplatzhalter 2">
            <a:extLst>
              <a:ext uri="{FF2B5EF4-FFF2-40B4-BE49-F238E27FC236}">
                <a16:creationId xmlns:a16="http://schemas.microsoft.com/office/drawing/2014/main" id="{6E28CEEA-D8CE-C202-8D48-6BF5564188CC}"/>
              </a:ext>
            </a:extLst>
          </p:cNvPr>
          <p:cNvSpPr>
            <a:spLocks noGrp="1"/>
          </p:cNvSpPr>
          <p:nvPr>
            <p:ph idx="1"/>
          </p:nvPr>
        </p:nvSpPr>
        <p:spPr>
          <a:xfrm>
            <a:off x="1993641" y="1300480"/>
            <a:ext cx="8192843" cy="4275802"/>
          </a:xfrm>
        </p:spPr>
        <p:txBody>
          <a:bodyPr anchor="t">
            <a:normAutofit fontScale="92500" lnSpcReduction="10000"/>
          </a:bodyPr>
          <a:lstStyle/>
          <a:p>
            <a:pPr marL="0" lvl="1" indent="0">
              <a:lnSpc>
                <a:spcPct val="114000"/>
              </a:lnSpc>
              <a:spcBef>
                <a:spcPts val="600"/>
              </a:spcBef>
              <a:spcAft>
                <a:spcPts val="1200"/>
              </a:spcAft>
              <a:buNone/>
            </a:pPr>
            <a:r>
              <a:rPr lang="fr-FR" sz="2000" dirty="0" err="1">
                <a:solidFill>
                  <a:schemeClr val="tx2"/>
                </a:solidFill>
              </a:rPr>
              <a:t>Wird</a:t>
            </a:r>
            <a:r>
              <a:rPr lang="fr-FR" sz="2000" dirty="0">
                <a:solidFill>
                  <a:schemeClr val="tx2"/>
                </a:solidFill>
              </a:rPr>
              <a:t> </a:t>
            </a:r>
            <a:r>
              <a:rPr lang="fr-FR" sz="2000" dirty="0" err="1">
                <a:solidFill>
                  <a:schemeClr val="tx2"/>
                </a:solidFill>
              </a:rPr>
              <a:t>behauptet</a:t>
            </a:r>
            <a:r>
              <a:rPr lang="fr-FR" sz="2000" dirty="0">
                <a:solidFill>
                  <a:schemeClr val="tx2"/>
                </a:solidFill>
              </a:rPr>
              <a:t> </a:t>
            </a:r>
            <a:r>
              <a:rPr lang="fr-FR" sz="2000" dirty="0" err="1">
                <a:solidFill>
                  <a:schemeClr val="tx2"/>
                </a:solidFill>
              </a:rPr>
              <a:t>Außenstehende</a:t>
            </a:r>
            <a:r>
              <a:rPr lang="fr-FR" sz="2000" dirty="0">
                <a:solidFill>
                  <a:schemeClr val="tx2"/>
                </a:solidFill>
              </a:rPr>
              <a:t>, </a:t>
            </a:r>
            <a:r>
              <a:rPr lang="fr-FR" sz="2000" dirty="0" err="1">
                <a:solidFill>
                  <a:schemeClr val="tx2"/>
                </a:solidFill>
              </a:rPr>
              <a:t>auch</a:t>
            </a:r>
            <a:r>
              <a:rPr lang="fr-FR" sz="2000" dirty="0">
                <a:solidFill>
                  <a:schemeClr val="tx2"/>
                </a:solidFill>
              </a:rPr>
              <a:t> </a:t>
            </a:r>
            <a:r>
              <a:rPr lang="fr-FR" sz="2000" dirty="0" err="1">
                <a:solidFill>
                  <a:schemeClr val="tx2"/>
                </a:solidFill>
              </a:rPr>
              <a:t>Vertreter</a:t>
            </a:r>
            <a:r>
              <a:rPr lang="fr-FR" sz="2000" dirty="0">
                <a:solidFill>
                  <a:schemeClr val="tx2"/>
                </a:solidFill>
              </a:rPr>
              <a:t> </a:t>
            </a:r>
            <a:r>
              <a:rPr lang="fr-FR" sz="2000" dirty="0" err="1">
                <a:solidFill>
                  <a:schemeClr val="tx2"/>
                </a:solidFill>
              </a:rPr>
              <a:t>kirchlicher</a:t>
            </a:r>
            <a:r>
              <a:rPr lang="fr-FR" sz="2000" dirty="0">
                <a:solidFill>
                  <a:schemeClr val="tx2"/>
                </a:solidFill>
              </a:rPr>
              <a:t> </a:t>
            </a:r>
            <a:r>
              <a:rPr lang="fr-FR" sz="2000" dirty="0" err="1">
                <a:solidFill>
                  <a:schemeClr val="tx2"/>
                </a:solidFill>
              </a:rPr>
              <a:t>Autorität</a:t>
            </a:r>
            <a:r>
              <a:rPr lang="fr-FR" sz="2000" dirty="0">
                <a:solidFill>
                  <a:schemeClr val="tx2"/>
                </a:solidFill>
              </a:rPr>
              <a:t> </a:t>
            </a:r>
            <a:r>
              <a:rPr lang="fr-FR" sz="2000" dirty="0" err="1">
                <a:solidFill>
                  <a:schemeClr val="tx2"/>
                </a:solidFill>
              </a:rPr>
              <a:t>könnten</a:t>
            </a:r>
            <a:r>
              <a:rPr lang="fr-FR" sz="2000" dirty="0">
                <a:solidFill>
                  <a:schemeClr val="tx2"/>
                </a:solidFill>
              </a:rPr>
              <a:t> </a:t>
            </a:r>
            <a:r>
              <a:rPr lang="fr-FR" sz="2000" dirty="0" err="1">
                <a:solidFill>
                  <a:schemeClr val="tx2"/>
                </a:solidFill>
              </a:rPr>
              <a:t>das</a:t>
            </a:r>
            <a:r>
              <a:rPr lang="fr-FR" sz="2000" dirty="0">
                <a:solidFill>
                  <a:schemeClr val="tx2"/>
                </a:solidFill>
              </a:rPr>
              <a:t> Leben, </a:t>
            </a:r>
            <a:r>
              <a:rPr lang="fr-FR" sz="2000" dirty="0" err="1">
                <a:solidFill>
                  <a:schemeClr val="tx2"/>
                </a:solidFill>
              </a:rPr>
              <a:t>das</a:t>
            </a:r>
            <a:r>
              <a:rPr lang="fr-FR" sz="2000" dirty="0">
                <a:solidFill>
                  <a:schemeClr val="tx2"/>
                </a:solidFill>
              </a:rPr>
              <a:t> </a:t>
            </a:r>
            <a:r>
              <a:rPr lang="fr-FR" sz="2000" dirty="0" err="1">
                <a:solidFill>
                  <a:schemeClr val="tx2"/>
                </a:solidFill>
              </a:rPr>
              <a:t>Charisma</a:t>
            </a:r>
            <a:r>
              <a:rPr lang="fr-FR" sz="2000" dirty="0">
                <a:solidFill>
                  <a:schemeClr val="tx2"/>
                </a:solidFill>
              </a:rPr>
              <a:t> die </a:t>
            </a:r>
            <a:r>
              <a:rPr lang="fr-FR" sz="2000" dirty="0" err="1">
                <a:solidFill>
                  <a:schemeClr val="tx2"/>
                </a:solidFill>
              </a:rPr>
              <a:t>Regeln</a:t>
            </a:r>
            <a:r>
              <a:rPr lang="fr-FR" sz="2000" dirty="0">
                <a:solidFill>
                  <a:schemeClr val="tx2"/>
                </a:solidFill>
              </a:rPr>
              <a:t> </a:t>
            </a:r>
            <a:r>
              <a:rPr lang="fr-FR" sz="2000" dirty="0" err="1">
                <a:solidFill>
                  <a:schemeClr val="tx2"/>
                </a:solidFill>
              </a:rPr>
              <a:t>und</a:t>
            </a:r>
            <a:r>
              <a:rPr lang="fr-FR" sz="2000" dirty="0">
                <a:solidFill>
                  <a:schemeClr val="tx2"/>
                </a:solidFill>
              </a:rPr>
              <a:t> </a:t>
            </a:r>
            <a:r>
              <a:rPr lang="fr-FR" sz="2000" dirty="0" err="1">
                <a:solidFill>
                  <a:schemeClr val="tx2"/>
                </a:solidFill>
              </a:rPr>
              <a:t>Ideale</a:t>
            </a:r>
            <a:r>
              <a:rPr lang="fr-FR" sz="2000" dirty="0">
                <a:solidFill>
                  <a:schemeClr val="tx2"/>
                </a:solidFill>
              </a:rPr>
              <a:t> der </a:t>
            </a:r>
            <a:r>
              <a:rPr lang="fr-FR" sz="2000" dirty="0" err="1">
                <a:solidFill>
                  <a:schemeClr val="tx2"/>
                </a:solidFill>
              </a:rPr>
              <a:t>Gruppe</a:t>
            </a:r>
            <a:r>
              <a:rPr lang="fr-FR" sz="2000" dirty="0">
                <a:solidFill>
                  <a:schemeClr val="tx2"/>
                </a:solidFill>
              </a:rPr>
              <a:t> </a:t>
            </a:r>
            <a:r>
              <a:rPr lang="fr-FR" sz="2000" dirty="0" err="1">
                <a:solidFill>
                  <a:schemeClr val="tx2"/>
                </a:solidFill>
              </a:rPr>
              <a:t>oder</a:t>
            </a:r>
            <a:r>
              <a:rPr lang="fr-FR" sz="2000" dirty="0">
                <a:solidFill>
                  <a:schemeClr val="tx2"/>
                </a:solidFill>
              </a:rPr>
              <a:t> der </a:t>
            </a:r>
            <a:r>
              <a:rPr lang="fr-FR" sz="2000" dirty="0" err="1">
                <a:solidFill>
                  <a:schemeClr val="tx2"/>
                </a:solidFill>
              </a:rPr>
              <a:t>persönlichen</a:t>
            </a:r>
            <a:r>
              <a:rPr lang="fr-FR" sz="2000" dirty="0">
                <a:solidFill>
                  <a:schemeClr val="tx2"/>
                </a:solidFill>
              </a:rPr>
              <a:t> </a:t>
            </a:r>
            <a:r>
              <a:rPr lang="fr-FR" sz="2000" dirty="0" err="1">
                <a:solidFill>
                  <a:schemeClr val="tx2"/>
                </a:solidFill>
              </a:rPr>
              <a:t>Beziehung</a:t>
            </a:r>
            <a:r>
              <a:rPr lang="fr-FR" sz="2000" dirty="0">
                <a:solidFill>
                  <a:schemeClr val="tx2"/>
                </a:solidFill>
              </a:rPr>
              <a:t> </a:t>
            </a:r>
            <a:r>
              <a:rPr lang="fr-FR" sz="2000" dirty="0" err="1">
                <a:solidFill>
                  <a:schemeClr val="tx2"/>
                </a:solidFill>
              </a:rPr>
              <a:t>nicht</a:t>
            </a:r>
            <a:r>
              <a:rPr lang="fr-FR" sz="2000" dirty="0">
                <a:solidFill>
                  <a:schemeClr val="tx2"/>
                </a:solidFill>
              </a:rPr>
              <a:t> </a:t>
            </a:r>
            <a:r>
              <a:rPr lang="fr-FR" sz="2000" dirty="0" err="1">
                <a:solidFill>
                  <a:schemeClr val="tx2"/>
                </a:solidFill>
              </a:rPr>
              <a:t>verstehen</a:t>
            </a:r>
            <a:r>
              <a:rPr lang="fr-FR" sz="2000" dirty="0">
                <a:solidFill>
                  <a:schemeClr val="tx2"/>
                </a:solidFill>
              </a:rPr>
              <a:t> </a:t>
            </a:r>
            <a:r>
              <a:rPr lang="fr-FR" sz="2000" dirty="0" err="1">
                <a:solidFill>
                  <a:schemeClr val="tx2"/>
                </a:solidFill>
              </a:rPr>
              <a:t>und</a:t>
            </a:r>
            <a:r>
              <a:rPr lang="fr-FR" sz="2000" dirty="0">
                <a:solidFill>
                  <a:schemeClr val="tx2"/>
                </a:solidFill>
              </a:rPr>
              <a:t> </a:t>
            </a:r>
            <a:r>
              <a:rPr lang="fr-FR" sz="2000" dirty="0" err="1">
                <a:solidFill>
                  <a:schemeClr val="tx2"/>
                </a:solidFill>
              </a:rPr>
              <a:t>dürften</a:t>
            </a:r>
            <a:r>
              <a:rPr lang="fr-FR" sz="2000" dirty="0">
                <a:solidFill>
                  <a:schemeClr val="tx2"/>
                </a:solidFill>
              </a:rPr>
              <a:t> </a:t>
            </a:r>
            <a:r>
              <a:rPr lang="fr-FR" sz="2000" dirty="0" err="1">
                <a:solidFill>
                  <a:schemeClr val="tx2"/>
                </a:solidFill>
              </a:rPr>
              <a:t>deshalb</a:t>
            </a:r>
            <a:r>
              <a:rPr lang="fr-FR" sz="2000" dirty="0">
                <a:solidFill>
                  <a:schemeClr val="tx2"/>
                </a:solidFill>
              </a:rPr>
              <a:t> </a:t>
            </a:r>
            <a:r>
              <a:rPr lang="fr-FR" sz="2000" dirty="0" err="1">
                <a:solidFill>
                  <a:schemeClr val="tx2"/>
                </a:solidFill>
              </a:rPr>
              <a:t>davon</a:t>
            </a:r>
            <a:r>
              <a:rPr lang="fr-FR" sz="2000" dirty="0">
                <a:solidFill>
                  <a:schemeClr val="tx2"/>
                </a:solidFill>
              </a:rPr>
              <a:t> </a:t>
            </a:r>
            <a:r>
              <a:rPr lang="fr-FR" sz="2000" dirty="0" err="1">
                <a:solidFill>
                  <a:schemeClr val="tx2"/>
                </a:solidFill>
              </a:rPr>
              <a:t>nichts</a:t>
            </a:r>
            <a:r>
              <a:rPr lang="fr-FR" sz="2000" dirty="0">
                <a:solidFill>
                  <a:schemeClr val="tx2"/>
                </a:solidFill>
              </a:rPr>
              <a:t> </a:t>
            </a:r>
            <a:r>
              <a:rPr lang="fr-FR" sz="2000" dirty="0" err="1">
                <a:solidFill>
                  <a:schemeClr val="tx2"/>
                </a:solidFill>
              </a:rPr>
              <a:t>erfahren</a:t>
            </a:r>
            <a:r>
              <a:rPr lang="fr-FR" sz="2000" dirty="0">
                <a:solidFill>
                  <a:schemeClr val="tx2"/>
                </a:solidFill>
              </a:rPr>
              <a:t>? </a:t>
            </a:r>
          </a:p>
          <a:p>
            <a:pPr marL="0" lvl="1" indent="0">
              <a:lnSpc>
                <a:spcPct val="114000"/>
              </a:lnSpc>
              <a:spcBef>
                <a:spcPts val="600"/>
              </a:spcBef>
              <a:spcAft>
                <a:spcPts val="600"/>
              </a:spcAft>
              <a:buNone/>
            </a:pPr>
            <a:r>
              <a:rPr lang="fr-FR" sz="2000" dirty="0" err="1">
                <a:solidFill>
                  <a:schemeClr val="tx2"/>
                </a:solidFill>
              </a:rPr>
              <a:t>Gibt</a:t>
            </a:r>
            <a:r>
              <a:rPr lang="fr-FR" sz="2000" dirty="0">
                <a:solidFill>
                  <a:schemeClr val="tx2"/>
                </a:solidFill>
              </a:rPr>
              <a:t> es </a:t>
            </a:r>
            <a:r>
              <a:rPr lang="fr-FR" sz="2000" dirty="0" err="1">
                <a:solidFill>
                  <a:schemeClr val="tx2"/>
                </a:solidFill>
              </a:rPr>
              <a:t>eine</a:t>
            </a:r>
            <a:r>
              <a:rPr lang="fr-FR" sz="2000" dirty="0">
                <a:solidFill>
                  <a:schemeClr val="tx2"/>
                </a:solidFill>
              </a:rPr>
              <a:t> </a:t>
            </a:r>
            <a:r>
              <a:rPr lang="fr-FR" sz="2000" dirty="0" err="1">
                <a:solidFill>
                  <a:schemeClr val="tx2"/>
                </a:solidFill>
              </a:rPr>
              <a:t>Binnensprache</a:t>
            </a:r>
            <a:r>
              <a:rPr lang="fr-FR" sz="2000" dirty="0">
                <a:solidFill>
                  <a:schemeClr val="tx2"/>
                </a:solidFill>
              </a:rPr>
              <a:t>, in der </a:t>
            </a:r>
            <a:r>
              <a:rPr lang="fr-FR" sz="2000" dirty="0" err="1">
                <a:solidFill>
                  <a:schemeClr val="tx2"/>
                </a:solidFill>
              </a:rPr>
              <a:t>zentrale</a:t>
            </a:r>
            <a:r>
              <a:rPr lang="fr-FR" sz="2000" dirty="0">
                <a:solidFill>
                  <a:schemeClr val="tx2"/>
                </a:solidFill>
              </a:rPr>
              <a:t> </a:t>
            </a:r>
            <a:r>
              <a:rPr lang="fr-FR" sz="2000" dirty="0" err="1">
                <a:solidFill>
                  <a:schemeClr val="tx2"/>
                </a:solidFill>
              </a:rPr>
              <a:t>Begriffe</a:t>
            </a:r>
            <a:r>
              <a:rPr lang="fr-FR" sz="2000" dirty="0">
                <a:solidFill>
                  <a:schemeClr val="tx2"/>
                </a:solidFill>
              </a:rPr>
              <a:t> </a:t>
            </a:r>
            <a:r>
              <a:rPr lang="fr-FR" sz="2000" dirty="0" err="1">
                <a:solidFill>
                  <a:schemeClr val="tx2"/>
                </a:solidFill>
              </a:rPr>
              <a:t>eine</a:t>
            </a:r>
            <a:r>
              <a:rPr lang="fr-FR" sz="2000" dirty="0">
                <a:solidFill>
                  <a:schemeClr val="tx2"/>
                </a:solidFill>
              </a:rPr>
              <a:t> </a:t>
            </a:r>
            <a:r>
              <a:rPr lang="fr-FR" sz="2000" dirty="0" err="1">
                <a:solidFill>
                  <a:schemeClr val="tx2"/>
                </a:solidFill>
              </a:rPr>
              <a:t>völlig</a:t>
            </a:r>
            <a:r>
              <a:rPr lang="fr-FR" sz="2000" dirty="0">
                <a:solidFill>
                  <a:schemeClr val="tx2"/>
                </a:solidFill>
              </a:rPr>
              <a:t> </a:t>
            </a:r>
            <a:r>
              <a:rPr lang="fr-FR" sz="2000" dirty="0" err="1">
                <a:solidFill>
                  <a:schemeClr val="tx2"/>
                </a:solidFill>
              </a:rPr>
              <a:t>andere</a:t>
            </a:r>
            <a:r>
              <a:rPr lang="fr-FR" sz="2000" dirty="0">
                <a:solidFill>
                  <a:schemeClr val="tx2"/>
                </a:solidFill>
              </a:rPr>
              <a:t> </a:t>
            </a:r>
            <a:r>
              <a:rPr lang="fr-FR" sz="2000" dirty="0" err="1">
                <a:solidFill>
                  <a:schemeClr val="tx2"/>
                </a:solidFill>
              </a:rPr>
              <a:t>Bedeutung</a:t>
            </a:r>
            <a:r>
              <a:rPr lang="fr-FR" sz="2000" dirty="0">
                <a:solidFill>
                  <a:schemeClr val="tx2"/>
                </a:solidFill>
              </a:rPr>
              <a:t> </a:t>
            </a:r>
            <a:r>
              <a:rPr lang="fr-FR" sz="2000" dirty="0" err="1">
                <a:solidFill>
                  <a:schemeClr val="tx2"/>
                </a:solidFill>
              </a:rPr>
              <a:t>haben</a:t>
            </a:r>
            <a:r>
              <a:rPr lang="fr-FR" sz="2000" dirty="0">
                <a:solidFill>
                  <a:schemeClr val="tx2"/>
                </a:solidFill>
              </a:rPr>
              <a:t>, </a:t>
            </a:r>
            <a:r>
              <a:rPr lang="fr-FR" sz="2000" dirty="0" err="1">
                <a:solidFill>
                  <a:schemeClr val="tx2"/>
                </a:solidFill>
              </a:rPr>
              <a:t>als</a:t>
            </a:r>
            <a:r>
              <a:rPr lang="fr-FR" sz="2000" dirty="0">
                <a:solidFill>
                  <a:schemeClr val="tx2"/>
                </a:solidFill>
              </a:rPr>
              <a:t> </a:t>
            </a:r>
            <a:r>
              <a:rPr lang="fr-FR" sz="2000" dirty="0" err="1">
                <a:solidFill>
                  <a:schemeClr val="tx2"/>
                </a:solidFill>
              </a:rPr>
              <a:t>auch</a:t>
            </a:r>
            <a:r>
              <a:rPr lang="fr-FR" sz="2000" dirty="0">
                <a:solidFill>
                  <a:schemeClr val="tx2"/>
                </a:solidFill>
              </a:rPr>
              <a:t> </a:t>
            </a:r>
            <a:r>
              <a:rPr lang="fr-FR" sz="2000" dirty="0" err="1">
                <a:solidFill>
                  <a:schemeClr val="tx2"/>
                </a:solidFill>
              </a:rPr>
              <a:t>wohlwollende</a:t>
            </a:r>
            <a:r>
              <a:rPr lang="fr-FR" sz="2000" dirty="0">
                <a:solidFill>
                  <a:schemeClr val="tx2"/>
                </a:solidFill>
              </a:rPr>
              <a:t> </a:t>
            </a:r>
            <a:r>
              <a:rPr lang="fr-FR" sz="2000" dirty="0" err="1">
                <a:solidFill>
                  <a:schemeClr val="tx2"/>
                </a:solidFill>
              </a:rPr>
              <a:t>und</a:t>
            </a:r>
            <a:r>
              <a:rPr lang="fr-FR" sz="2000" dirty="0">
                <a:solidFill>
                  <a:schemeClr val="tx2"/>
                </a:solidFill>
              </a:rPr>
              <a:t> </a:t>
            </a:r>
            <a:r>
              <a:rPr lang="fr-FR" sz="2000" dirty="0" err="1">
                <a:solidFill>
                  <a:schemeClr val="tx2"/>
                </a:solidFill>
              </a:rPr>
              <a:t>theologisch</a:t>
            </a:r>
            <a:r>
              <a:rPr lang="fr-FR" sz="2000" dirty="0">
                <a:solidFill>
                  <a:schemeClr val="tx2"/>
                </a:solidFill>
              </a:rPr>
              <a:t> </a:t>
            </a:r>
            <a:r>
              <a:rPr lang="fr-FR" sz="2000" dirty="0" err="1">
                <a:solidFill>
                  <a:schemeClr val="tx2"/>
                </a:solidFill>
              </a:rPr>
              <a:t>Gebildete</a:t>
            </a:r>
            <a:r>
              <a:rPr lang="fr-FR" sz="2000" dirty="0">
                <a:solidFill>
                  <a:schemeClr val="tx2"/>
                </a:solidFill>
              </a:rPr>
              <a:t> </a:t>
            </a:r>
            <a:r>
              <a:rPr lang="fr-FR" sz="2000" dirty="0" err="1">
                <a:solidFill>
                  <a:schemeClr val="tx2"/>
                </a:solidFill>
              </a:rPr>
              <a:t>außerhalb</a:t>
            </a:r>
            <a:r>
              <a:rPr lang="fr-FR" sz="2000" dirty="0">
                <a:solidFill>
                  <a:schemeClr val="tx2"/>
                </a:solidFill>
              </a:rPr>
              <a:t> </a:t>
            </a:r>
            <a:r>
              <a:rPr lang="fr-FR" sz="2000" dirty="0" err="1">
                <a:solidFill>
                  <a:schemeClr val="tx2"/>
                </a:solidFill>
              </a:rPr>
              <a:t>sie</a:t>
            </a:r>
            <a:r>
              <a:rPr lang="fr-FR" sz="2000" dirty="0">
                <a:solidFill>
                  <a:schemeClr val="tx2"/>
                </a:solidFill>
              </a:rPr>
              <a:t> </a:t>
            </a:r>
            <a:r>
              <a:rPr lang="fr-FR" sz="2000" dirty="0" err="1">
                <a:solidFill>
                  <a:schemeClr val="tx2"/>
                </a:solidFill>
              </a:rPr>
              <a:t>verstehen</a:t>
            </a:r>
            <a:r>
              <a:rPr lang="fr-FR" sz="2000" dirty="0">
                <a:solidFill>
                  <a:schemeClr val="tx2"/>
                </a:solidFill>
              </a:rPr>
              <a:t> </a:t>
            </a:r>
            <a:r>
              <a:rPr lang="fr-FR" sz="2000" dirty="0" err="1">
                <a:solidFill>
                  <a:schemeClr val="tx2"/>
                </a:solidFill>
              </a:rPr>
              <a:t>würden</a:t>
            </a:r>
            <a:r>
              <a:rPr lang="fr-FR" sz="2000" dirty="0">
                <a:solidFill>
                  <a:schemeClr val="tx2"/>
                </a:solidFill>
              </a:rPr>
              <a:t>?</a:t>
            </a:r>
          </a:p>
          <a:p>
            <a:pPr marL="0" lvl="1" indent="0">
              <a:lnSpc>
                <a:spcPct val="134000"/>
              </a:lnSpc>
              <a:spcBef>
                <a:spcPts val="600"/>
              </a:spcBef>
              <a:spcAft>
                <a:spcPts val="1200"/>
              </a:spcAft>
              <a:buNone/>
            </a:pPr>
            <a:r>
              <a:rPr lang="fr-FR" sz="2200" dirty="0" err="1">
                <a:solidFill>
                  <a:schemeClr val="tx2"/>
                </a:solidFill>
              </a:rPr>
              <a:t>Können</a:t>
            </a:r>
            <a:r>
              <a:rPr lang="fr-FR" sz="2200" dirty="0">
                <a:solidFill>
                  <a:schemeClr val="tx2"/>
                </a:solidFill>
              </a:rPr>
              <a:t> interne </a:t>
            </a:r>
            <a:r>
              <a:rPr lang="fr-FR" sz="2200" dirty="0" err="1">
                <a:solidFill>
                  <a:schemeClr val="tx2"/>
                </a:solidFill>
              </a:rPr>
              <a:t>Regelungen</a:t>
            </a:r>
            <a:r>
              <a:rPr lang="fr-FR" sz="2200" dirty="0">
                <a:solidFill>
                  <a:schemeClr val="tx2"/>
                </a:solidFill>
              </a:rPr>
              <a:t>, </a:t>
            </a:r>
            <a:r>
              <a:rPr lang="fr-FR" sz="2200" dirty="0" err="1">
                <a:solidFill>
                  <a:schemeClr val="tx2"/>
                </a:solidFill>
              </a:rPr>
              <a:t>theologische</a:t>
            </a:r>
            <a:r>
              <a:rPr lang="fr-FR" sz="2200" dirty="0">
                <a:solidFill>
                  <a:schemeClr val="tx2"/>
                </a:solidFill>
              </a:rPr>
              <a:t> </a:t>
            </a:r>
            <a:r>
              <a:rPr lang="fr-FR" sz="2200" dirty="0" err="1">
                <a:solidFill>
                  <a:schemeClr val="tx2"/>
                </a:solidFill>
              </a:rPr>
              <a:t>Überzeugungen</a:t>
            </a:r>
            <a:r>
              <a:rPr lang="fr-FR" sz="2200" dirty="0">
                <a:solidFill>
                  <a:schemeClr val="tx2"/>
                </a:solidFill>
              </a:rPr>
              <a:t>, spirituelle </a:t>
            </a:r>
            <a:r>
              <a:rPr lang="fr-FR" sz="2200" dirty="0" err="1">
                <a:solidFill>
                  <a:schemeClr val="tx2"/>
                </a:solidFill>
              </a:rPr>
              <a:t>Praktiken</a:t>
            </a:r>
            <a:r>
              <a:rPr lang="fr-FR" sz="2200" dirty="0">
                <a:solidFill>
                  <a:schemeClr val="tx2"/>
                </a:solidFill>
              </a:rPr>
              <a:t> … von den </a:t>
            </a:r>
            <a:r>
              <a:rPr lang="fr-FR" sz="2200" dirty="0" err="1">
                <a:solidFill>
                  <a:schemeClr val="tx2"/>
                </a:solidFill>
              </a:rPr>
              <a:t>Mitgliedern</a:t>
            </a:r>
            <a:r>
              <a:rPr lang="fr-FR" sz="2200" dirty="0">
                <a:solidFill>
                  <a:schemeClr val="tx2"/>
                </a:solidFill>
              </a:rPr>
              <a:t> </a:t>
            </a:r>
            <a:r>
              <a:rPr lang="fr-FR" sz="2200" dirty="0" err="1">
                <a:solidFill>
                  <a:schemeClr val="tx2"/>
                </a:solidFill>
              </a:rPr>
              <a:t>offen</a:t>
            </a:r>
            <a:r>
              <a:rPr lang="fr-FR" sz="2200" dirty="0">
                <a:solidFill>
                  <a:schemeClr val="tx2"/>
                </a:solidFill>
              </a:rPr>
              <a:t> in </a:t>
            </a:r>
            <a:r>
              <a:rPr lang="fr-FR" sz="2200" dirty="0" err="1">
                <a:solidFill>
                  <a:schemeClr val="tx2"/>
                </a:solidFill>
              </a:rPr>
              <a:t>Frage</a:t>
            </a:r>
            <a:r>
              <a:rPr lang="fr-FR" sz="2200" dirty="0">
                <a:solidFill>
                  <a:schemeClr val="tx2"/>
                </a:solidFill>
              </a:rPr>
              <a:t> </a:t>
            </a:r>
            <a:r>
              <a:rPr lang="fr-FR" sz="2200" dirty="0" err="1">
                <a:solidFill>
                  <a:schemeClr val="tx2"/>
                </a:solidFill>
              </a:rPr>
              <a:t>gestellt</a:t>
            </a:r>
            <a:r>
              <a:rPr lang="fr-FR" sz="2200" dirty="0">
                <a:solidFill>
                  <a:schemeClr val="tx2"/>
                </a:solidFill>
              </a:rPr>
              <a:t> </a:t>
            </a:r>
            <a:r>
              <a:rPr lang="fr-FR" sz="2200" dirty="0" err="1">
                <a:solidFill>
                  <a:schemeClr val="tx2"/>
                </a:solidFill>
              </a:rPr>
              <a:t>werden</a:t>
            </a:r>
            <a:r>
              <a:rPr lang="fr-FR" sz="2200" dirty="0">
                <a:solidFill>
                  <a:schemeClr val="tx2"/>
                </a:solidFill>
              </a:rPr>
              <a:t>?</a:t>
            </a:r>
          </a:p>
          <a:p>
            <a:pPr marL="0" lvl="1" indent="0">
              <a:lnSpc>
                <a:spcPct val="134000"/>
              </a:lnSpc>
              <a:spcBef>
                <a:spcPts val="600"/>
              </a:spcBef>
              <a:spcAft>
                <a:spcPts val="600"/>
              </a:spcAft>
              <a:buNone/>
            </a:pPr>
            <a:r>
              <a:rPr lang="fr-FR" sz="2200" dirty="0" err="1">
                <a:solidFill>
                  <a:schemeClr val="tx2"/>
                </a:solidFill>
              </a:rPr>
              <a:t>Entzieht</a:t>
            </a:r>
            <a:r>
              <a:rPr lang="fr-FR" sz="2200" dirty="0">
                <a:solidFill>
                  <a:schemeClr val="tx2"/>
                </a:solidFill>
              </a:rPr>
              <a:t> </a:t>
            </a:r>
            <a:r>
              <a:rPr lang="fr-FR" sz="2200" dirty="0" err="1">
                <a:solidFill>
                  <a:schemeClr val="tx2"/>
                </a:solidFill>
              </a:rPr>
              <a:t>sich</a:t>
            </a:r>
            <a:r>
              <a:rPr lang="fr-FR" sz="2200" dirty="0">
                <a:solidFill>
                  <a:schemeClr val="tx2"/>
                </a:solidFill>
              </a:rPr>
              <a:t> die </a:t>
            </a:r>
            <a:r>
              <a:rPr lang="fr-FR" sz="2200" dirty="0" err="1">
                <a:solidFill>
                  <a:schemeClr val="tx2"/>
                </a:solidFill>
              </a:rPr>
              <a:t>Gruppe</a:t>
            </a:r>
            <a:r>
              <a:rPr lang="fr-FR" sz="2200" dirty="0">
                <a:solidFill>
                  <a:schemeClr val="tx2"/>
                </a:solidFill>
              </a:rPr>
              <a:t> </a:t>
            </a:r>
            <a:r>
              <a:rPr lang="fr-FR" sz="2200" dirty="0" err="1">
                <a:solidFill>
                  <a:schemeClr val="tx2"/>
                </a:solidFill>
              </a:rPr>
              <a:t>dem</a:t>
            </a:r>
            <a:r>
              <a:rPr lang="fr-FR" sz="2200" dirty="0">
                <a:solidFill>
                  <a:schemeClr val="tx2"/>
                </a:solidFill>
              </a:rPr>
              <a:t> </a:t>
            </a:r>
            <a:r>
              <a:rPr lang="fr-FR" sz="2200" dirty="0" err="1">
                <a:solidFill>
                  <a:schemeClr val="tx2"/>
                </a:solidFill>
              </a:rPr>
              <a:t>Zugriff</a:t>
            </a:r>
            <a:r>
              <a:rPr lang="fr-FR" sz="2200" dirty="0">
                <a:solidFill>
                  <a:schemeClr val="tx2"/>
                </a:solidFill>
              </a:rPr>
              <a:t> der </a:t>
            </a:r>
            <a:r>
              <a:rPr lang="fr-FR" sz="2200" dirty="0" err="1">
                <a:solidFill>
                  <a:schemeClr val="tx2"/>
                </a:solidFill>
              </a:rPr>
              <a:t>kirchlichen</a:t>
            </a:r>
            <a:r>
              <a:rPr lang="fr-FR" sz="2200" dirty="0">
                <a:solidFill>
                  <a:schemeClr val="tx2"/>
                </a:solidFill>
              </a:rPr>
              <a:t> </a:t>
            </a:r>
            <a:r>
              <a:rPr lang="fr-FR" sz="2200" dirty="0" err="1">
                <a:solidFill>
                  <a:schemeClr val="tx2"/>
                </a:solidFill>
              </a:rPr>
              <a:t>Autorität</a:t>
            </a:r>
            <a:r>
              <a:rPr lang="fr-FR" sz="2200" dirty="0">
                <a:solidFill>
                  <a:schemeClr val="tx2"/>
                </a:solidFill>
              </a:rPr>
              <a:t>, </a:t>
            </a:r>
            <a:r>
              <a:rPr lang="fr-FR" sz="2200" dirty="0" err="1">
                <a:solidFill>
                  <a:schemeClr val="tx2"/>
                </a:solidFill>
              </a:rPr>
              <a:t>dem</a:t>
            </a:r>
            <a:r>
              <a:rPr lang="fr-FR" sz="2200" dirty="0">
                <a:solidFill>
                  <a:schemeClr val="tx2"/>
                </a:solidFill>
              </a:rPr>
              <a:t> </a:t>
            </a:r>
            <a:r>
              <a:rPr lang="fr-FR" sz="2200" dirty="0" err="1">
                <a:solidFill>
                  <a:schemeClr val="tx2"/>
                </a:solidFill>
              </a:rPr>
              <a:t>Kirchenrecht</a:t>
            </a:r>
            <a:r>
              <a:rPr lang="fr-FR" sz="2200" dirty="0">
                <a:solidFill>
                  <a:schemeClr val="tx2"/>
                </a:solidFill>
              </a:rPr>
              <a:t>, </a:t>
            </a:r>
            <a:r>
              <a:rPr lang="fr-FR" sz="2200" dirty="0" err="1">
                <a:solidFill>
                  <a:schemeClr val="tx2"/>
                </a:solidFill>
              </a:rPr>
              <a:t>staatlichen</a:t>
            </a:r>
            <a:r>
              <a:rPr lang="fr-FR" sz="2200" dirty="0">
                <a:solidFill>
                  <a:schemeClr val="tx2"/>
                </a:solidFill>
              </a:rPr>
              <a:t> </a:t>
            </a:r>
            <a:r>
              <a:rPr lang="fr-FR" sz="2200" dirty="0" err="1">
                <a:solidFill>
                  <a:schemeClr val="tx2"/>
                </a:solidFill>
              </a:rPr>
              <a:t>Regeln</a:t>
            </a:r>
            <a:r>
              <a:rPr lang="fr-FR" sz="2200" dirty="0">
                <a:solidFill>
                  <a:schemeClr val="tx2"/>
                </a:solidFill>
              </a:rPr>
              <a:t>?</a:t>
            </a:r>
          </a:p>
          <a:p>
            <a:pPr marL="0" lvl="1" indent="0">
              <a:lnSpc>
                <a:spcPct val="114000"/>
              </a:lnSpc>
              <a:spcBef>
                <a:spcPts val="600"/>
              </a:spcBef>
              <a:spcAft>
                <a:spcPts val="600"/>
              </a:spcAft>
              <a:buNone/>
            </a:pPr>
            <a:endParaRPr lang="fr-FR" sz="2000" dirty="0">
              <a:solidFill>
                <a:schemeClr val="tx2"/>
              </a:solidFill>
            </a:endParaRPr>
          </a:p>
          <a:p>
            <a:pPr marL="0" indent="0" algn="ctr">
              <a:lnSpc>
                <a:spcPct val="114000"/>
              </a:lnSpc>
              <a:buNone/>
            </a:pPr>
            <a:endParaRPr lang="de-DE" sz="2000" dirty="0"/>
          </a:p>
        </p:txBody>
      </p:sp>
      <p:sp>
        <p:nvSpPr>
          <p:cNvPr id="7" name="Fußzeilenplatzhalter 1">
            <a:extLst>
              <a:ext uri="{FF2B5EF4-FFF2-40B4-BE49-F238E27FC236}">
                <a16:creationId xmlns:a16="http://schemas.microsoft.com/office/drawing/2014/main" id="{9BFC6D1B-98FF-A05B-F059-6F544F4F9A95}"/>
              </a:ext>
            </a:extLst>
          </p:cNvPr>
          <p:cNvSpPr>
            <a:spLocks noGrp="1"/>
          </p:cNvSpPr>
          <p:nvPr>
            <p:ph type="ftr" sz="quarter" idx="11"/>
          </p:nvPr>
        </p:nvSpPr>
        <p:spPr>
          <a:xfrm>
            <a:off x="2899330" y="6273384"/>
            <a:ext cx="6388768" cy="365125"/>
          </a:xfrm>
          <a:solidFill>
            <a:schemeClr val="bg1"/>
          </a:solidFill>
        </p:spPr>
        <p:txBody>
          <a:bodyPr vert="horz" lIns="91440" tIns="45720" rIns="91440" bIns="45720" rtlCol="0" anchor="ctr">
            <a:normAutofit/>
          </a:bodyPr>
          <a:lstStyle/>
          <a:p>
            <a:pPr>
              <a:spcAft>
                <a:spcPts val="600"/>
              </a:spcAft>
            </a:pPr>
            <a:r>
              <a:rPr lang="en-US" b="1" kern="1200" dirty="0">
                <a:solidFill>
                  <a:schemeClr val="tx1">
                    <a:alpha val="70000"/>
                  </a:schemeClr>
                </a:solidFill>
                <a:latin typeface="+mn-lt"/>
                <a:ea typeface="+mn-ea"/>
                <a:cs typeface="+mn-cs"/>
              </a:rPr>
              <a:t>Dr. Peter Hundertmark – </a:t>
            </a:r>
            <a:r>
              <a:rPr lang="en-US" b="1" kern="1200" dirty="0">
                <a:solidFill>
                  <a:schemeClr val="tx1">
                    <a:alpha val="70000"/>
                  </a:schemeClr>
                </a:solidFill>
                <a:latin typeface="+mn-lt"/>
                <a:ea typeface="+mn-ea"/>
                <a:cs typeface="+mn-cs"/>
                <a:hlinkClick r:id="rId3"/>
              </a:rPr>
              <a:t>peter.Hundertmark@bistum-speyer.de</a:t>
            </a:r>
            <a:r>
              <a:rPr lang="en-US" b="1" kern="1200" dirty="0">
                <a:solidFill>
                  <a:schemeClr val="tx1">
                    <a:alpha val="70000"/>
                  </a:schemeClr>
                </a:solidFill>
                <a:latin typeface="+mn-lt"/>
                <a:ea typeface="+mn-ea"/>
                <a:cs typeface="+mn-cs"/>
              </a:rPr>
              <a:t> - www.geistlich.net</a:t>
            </a:r>
          </a:p>
        </p:txBody>
      </p:sp>
    </p:spTree>
    <p:extLst>
      <p:ext uri="{BB962C8B-B14F-4D97-AF65-F5344CB8AC3E}">
        <p14:creationId xmlns:p14="http://schemas.microsoft.com/office/powerpoint/2010/main" val="3984727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7B6173-1D58-48E2-83CF-37350F315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E4CBDBB-4FBD-4B9E-BD01-054A81D43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B01A6F03-171F-40B2-8B2C-A061B89241F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15" name="Rectangle 14">
            <a:extLst>
              <a:ext uri="{FF2B5EF4-FFF2-40B4-BE49-F238E27FC236}">
                <a16:creationId xmlns:a16="http://schemas.microsoft.com/office/drawing/2014/main" id="{72C4834C-B602-4125-8264-BD0D55A588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53172EE5-132F-4DD4-8855-4DBBD9C346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5844" y="1110000"/>
            <a:ext cx="10195740" cy="4629235"/>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2" name="Titel 1">
            <a:extLst>
              <a:ext uri="{FF2B5EF4-FFF2-40B4-BE49-F238E27FC236}">
                <a16:creationId xmlns:a16="http://schemas.microsoft.com/office/drawing/2014/main" id="{C5878E74-683F-65DD-B9D8-E8FBE4B8164C}"/>
              </a:ext>
            </a:extLst>
          </p:cNvPr>
          <p:cNvSpPr>
            <a:spLocks noGrp="1"/>
          </p:cNvSpPr>
          <p:nvPr>
            <p:ph type="title"/>
          </p:nvPr>
        </p:nvSpPr>
        <p:spPr>
          <a:xfrm>
            <a:off x="1993641" y="1200238"/>
            <a:ext cx="8188026" cy="690725"/>
          </a:xfrm>
        </p:spPr>
        <p:txBody>
          <a:bodyPr anchor="b">
            <a:normAutofit fontScale="90000"/>
          </a:bodyPr>
          <a:lstStyle/>
          <a:p>
            <a:pPr algn="ctr"/>
            <a:r>
              <a:rPr lang="de-DE" sz="4800" dirty="0"/>
              <a:t>Wichtige Texte und Literatur</a:t>
            </a:r>
          </a:p>
        </p:txBody>
      </p:sp>
      <p:sp>
        <p:nvSpPr>
          <p:cNvPr id="4" name="Foliennummernplatzhalter 3">
            <a:extLst>
              <a:ext uri="{FF2B5EF4-FFF2-40B4-BE49-F238E27FC236}">
                <a16:creationId xmlns:a16="http://schemas.microsoft.com/office/drawing/2014/main" id="{91DCB149-0201-9C05-B24D-FACB5F18BEFA}"/>
              </a:ext>
            </a:extLst>
          </p:cNvPr>
          <p:cNvSpPr>
            <a:spLocks noGrp="1"/>
          </p:cNvSpPr>
          <p:nvPr>
            <p:ph type="sldNum" sz="quarter" idx="12"/>
          </p:nvPr>
        </p:nvSpPr>
        <p:spPr>
          <a:xfrm>
            <a:off x="11722608" y="18288"/>
            <a:ext cx="475488" cy="475488"/>
          </a:xfrm>
        </p:spPr>
        <p:txBody>
          <a:bodyPr>
            <a:normAutofit/>
          </a:bodyPr>
          <a:lstStyle/>
          <a:p>
            <a:pPr algn="ctr">
              <a:spcAft>
                <a:spcPts val="600"/>
              </a:spcAft>
            </a:pPr>
            <a:fld id="{BB730A2A-26AE-4AA5-ABFC-09AE780D0442}" type="slidenum">
              <a:rPr lang="de-DE" sz="900">
                <a:solidFill>
                  <a:schemeClr val="tx1">
                    <a:alpha val="70000"/>
                  </a:schemeClr>
                </a:solidFill>
              </a:rPr>
              <a:pPr algn="ctr">
                <a:spcAft>
                  <a:spcPts val="600"/>
                </a:spcAft>
              </a:pPr>
              <a:t>28</a:t>
            </a:fld>
            <a:endParaRPr lang="de-DE" sz="900">
              <a:solidFill>
                <a:schemeClr val="tx1">
                  <a:alpha val="70000"/>
                </a:schemeClr>
              </a:solidFill>
            </a:endParaRPr>
          </a:p>
        </p:txBody>
      </p:sp>
      <p:sp>
        <p:nvSpPr>
          <p:cNvPr id="3" name="Inhaltsplatzhalter 2">
            <a:extLst>
              <a:ext uri="{FF2B5EF4-FFF2-40B4-BE49-F238E27FC236}">
                <a16:creationId xmlns:a16="http://schemas.microsoft.com/office/drawing/2014/main" id="{5F7DD724-9CB1-890B-92E5-D8D2E214A06C}"/>
              </a:ext>
            </a:extLst>
          </p:cNvPr>
          <p:cNvSpPr>
            <a:spLocks noGrp="1"/>
          </p:cNvSpPr>
          <p:nvPr>
            <p:ph idx="1"/>
          </p:nvPr>
        </p:nvSpPr>
        <p:spPr>
          <a:xfrm>
            <a:off x="1993641" y="1981200"/>
            <a:ext cx="8192843" cy="3758035"/>
          </a:xfrm>
        </p:spPr>
        <p:txBody>
          <a:bodyPr anchor="t">
            <a:normAutofit/>
          </a:bodyPr>
          <a:lstStyle/>
          <a:p>
            <a:pPr marL="0" indent="0">
              <a:buNone/>
            </a:pPr>
            <a:r>
              <a:rPr lang="de-DE" sz="2000" dirty="0"/>
              <a:t>DBK: In der Seelsorge schlägt das Herz der Kirche</a:t>
            </a:r>
          </a:p>
          <a:p>
            <a:pPr marL="0" indent="0">
              <a:buNone/>
            </a:pPr>
            <a:r>
              <a:rPr lang="de-DE" sz="2000" dirty="0"/>
              <a:t>DBK: Missbrauch geistlicher Autorität</a:t>
            </a:r>
          </a:p>
          <a:p>
            <a:pPr marL="0" indent="0">
              <a:buNone/>
            </a:pPr>
            <a:endParaRPr lang="de-DE" sz="2000" dirty="0"/>
          </a:p>
          <a:p>
            <a:pPr marL="0" indent="0">
              <a:buNone/>
            </a:pPr>
            <a:r>
              <a:rPr lang="de-DE" sz="2000" dirty="0">
                <a:effectLst/>
                <a:ea typeface="Calibri" panose="020F0502020204030204" pitchFamily="34" charset="0"/>
                <a:cs typeface="Arial" panose="020B0604020202020204" pitchFamily="34" charset="0"/>
              </a:rPr>
              <a:t>Wagner, Doris : Nicht mehr ich. München 2014</a:t>
            </a:r>
          </a:p>
          <a:p>
            <a:pPr marL="0" indent="0">
              <a:buNone/>
            </a:pPr>
            <a:r>
              <a:rPr lang="de-DE" sz="2000" dirty="0">
                <a:ea typeface="Calibri" panose="020F0502020204030204" pitchFamily="34" charset="0"/>
                <a:cs typeface="Arial" panose="020B0604020202020204" pitchFamily="34" charset="0"/>
              </a:rPr>
              <a:t>L</a:t>
            </a:r>
            <a:r>
              <a:rPr lang="de-DE" sz="2000" dirty="0">
                <a:effectLst/>
                <a:ea typeface="Calibri" panose="020F0502020204030204" pitchFamily="34" charset="0"/>
                <a:cs typeface="Arial" panose="020B0604020202020204" pitchFamily="34" charset="0"/>
              </a:rPr>
              <a:t>eimgruber/Haslbeck et al.: Selbstverlust und Gottentfremdung: Spiritueller Missbrauch an Frauen in der katholischen Kirche. Patmos 2023</a:t>
            </a:r>
          </a:p>
          <a:p>
            <a:pPr marL="0" indent="0">
              <a:buNone/>
            </a:pPr>
            <a:r>
              <a:rPr lang="de-DE" sz="2000" dirty="0">
                <a:effectLst/>
                <a:ea typeface="Calibri" panose="020F0502020204030204" pitchFamily="34" charset="0"/>
                <a:cs typeface="Arial" panose="020B0604020202020204" pitchFamily="34" charset="0"/>
              </a:rPr>
              <a:t>Keul/</a:t>
            </a:r>
            <a:r>
              <a:rPr lang="de-DE" sz="2000" dirty="0" err="1">
                <a:effectLst/>
                <a:ea typeface="Calibri" panose="020F0502020204030204" pitchFamily="34" charset="0"/>
                <a:cs typeface="Arial" panose="020B0604020202020204" pitchFamily="34" charset="0"/>
              </a:rPr>
              <a:t>Hoyeau</a:t>
            </a:r>
            <a:r>
              <a:rPr lang="de-DE" sz="2000" dirty="0">
                <a:effectLst/>
                <a:ea typeface="Calibri" panose="020F0502020204030204" pitchFamily="34" charset="0"/>
                <a:cs typeface="Arial" panose="020B0604020202020204" pitchFamily="34" charset="0"/>
              </a:rPr>
              <a:t>: Der Verrat der Seelenführer: Macht und Missbrauch in Neuen Geistlichen Gemeinschaften, Herder 2023</a:t>
            </a:r>
          </a:p>
          <a:p>
            <a:pPr marL="0" indent="0">
              <a:buNone/>
            </a:pPr>
            <a:r>
              <a:rPr lang="de-DE" sz="2000" dirty="0" err="1">
                <a:ea typeface="Calibri" panose="020F0502020204030204" pitchFamily="34" charset="0"/>
                <a:cs typeface="Arial" panose="020B0604020202020204" pitchFamily="34" charset="0"/>
              </a:rPr>
              <a:t>Butenkemper</a:t>
            </a:r>
            <a:r>
              <a:rPr lang="de-DE" sz="2000" dirty="0">
                <a:ea typeface="Calibri" panose="020F0502020204030204" pitchFamily="34" charset="0"/>
                <a:cs typeface="Arial" panose="020B0604020202020204" pitchFamily="34" charset="0"/>
              </a:rPr>
              <a:t>, Stephanie : </a:t>
            </a:r>
            <a:r>
              <a:rPr lang="de-DE" sz="2000" dirty="0">
                <a:effectLst/>
                <a:ea typeface="Calibri" panose="020F0502020204030204" pitchFamily="34" charset="0"/>
                <a:cs typeface="Arial" panose="020B0604020202020204" pitchFamily="34" charset="0"/>
              </a:rPr>
              <a:t>Toxische Gemeinschaften. Freiburg 2024</a:t>
            </a:r>
          </a:p>
          <a:p>
            <a:pPr marL="0" indent="0">
              <a:buNone/>
            </a:pPr>
            <a:r>
              <a:rPr lang="de-DE" sz="2000" dirty="0">
                <a:ea typeface="Calibri" panose="020F0502020204030204" pitchFamily="34" charset="0"/>
                <a:cs typeface="Arial" panose="020B0604020202020204" pitchFamily="34" charset="0"/>
              </a:rPr>
              <a:t>Abele, Birgit : </a:t>
            </a:r>
            <a:r>
              <a:rPr lang="de-DE" sz="2000" dirty="0">
                <a:effectLst/>
                <a:ea typeface="Calibri" panose="020F0502020204030204" pitchFamily="34" charset="0"/>
                <a:cs typeface="Arial" panose="020B0604020202020204" pitchFamily="34" charset="0"/>
              </a:rPr>
              <a:t>Wieder ich selbst. Freiburg 2024</a:t>
            </a:r>
          </a:p>
          <a:p>
            <a:pPr marL="0" indent="0">
              <a:buNone/>
            </a:pPr>
            <a:endParaRPr lang="de-DE" sz="2000" dirty="0">
              <a:effectLst/>
              <a:ea typeface="Calibri" panose="020F0502020204030204" pitchFamily="34" charset="0"/>
              <a:cs typeface="Arial" panose="020B0604020202020204" pitchFamily="34" charset="0"/>
            </a:endParaRPr>
          </a:p>
          <a:p>
            <a:pPr marL="0" indent="0">
              <a:buNone/>
            </a:pPr>
            <a:endParaRPr lang="de-DE" sz="1800" dirty="0"/>
          </a:p>
        </p:txBody>
      </p:sp>
      <p:sp>
        <p:nvSpPr>
          <p:cNvPr id="5" name="Fußzeilenplatzhalter 1">
            <a:extLst>
              <a:ext uri="{FF2B5EF4-FFF2-40B4-BE49-F238E27FC236}">
                <a16:creationId xmlns:a16="http://schemas.microsoft.com/office/drawing/2014/main" id="{692165D8-CB7A-EF1C-8E77-795D8A5D8E53}"/>
              </a:ext>
            </a:extLst>
          </p:cNvPr>
          <p:cNvSpPr>
            <a:spLocks noGrp="1"/>
          </p:cNvSpPr>
          <p:nvPr>
            <p:ph type="ftr" sz="quarter" idx="11"/>
          </p:nvPr>
        </p:nvSpPr>
        <p:spPr>
          <a:xfrm>
            <a:off x="2899330" y="6273384"/>
            <a:ext cx="6388768" cy="365125"/>
          </a:xfrm>
          <a:solidFill>
            <a:schemeClr val="bg1"/>
          </a:solidFill>
        </p:spPr>
        <p:txBody>
          <a:bodyPr vert="horz" lIns="91440" tIns="45720" rIns="91440" bIns="45720" rtlCol="0" anchor="ctr">
            <a:normAutofit/>
          </a:bodyPr>
          <a:lstStyle/>
          <a:p>
            <a:pPr>
              <a:spcAft>
                <a:spcPts val="600"/>
              </a:spcAft>
            </a:pPr>
            <a:r>
              <a:rPr lang="en-US" b="1" kern="1200" dirty="0">
                <a:solidFill>
                  <a:schemeClr val="tx1">
                    <a:alpha val="70000"/>
                  </a:schemeClr>
                </a:solidFill>
                <a:latin typeface="+mn-lt"/>
                <a:ea typeface="+mn-ea"/>
                <a:cs typeface="+mn-cs"/>
              </a:rPr>
              <a:t>Dr. Peter Hundertmark – </a:t>
            </a:r>
            <a:r>
              <a:rPr lang="en-US" b="1" kern="1200" dirty="0">
                <a:solidFill>
                  <a:schemeClr val="tx1">
                    <a:alpha val="70000"/>
                  </a:schemeClr>
                </a:solidFill>
                <a:latin typeface="+mn-lt"/>
                <a:ea typeface="+mn-ea"/>
                <a:cs typeface="+mn-cs"/>
                <a:hlinkClick r:id="rId3"/>
              </a:rPr>
              <a:t>peter.Hundertmark@bistum-speyer.de</a:t>
            </a:r>
            <a:r>
              <a:rPr lang="en-US" b="1" kern="1200" dirty="0">
                <a:solidFill>
                  <a:schemeClr val="tx1">
                    <a:alpha val="70000"/>
                  </a:schemeClr>
                </a:solidFill>
                <a:latin typeface="+mn-lt"/>
                <a:ea typeface="+mn-ea"/>
                <a:cs typeface="+mn-cs"/>
              </a:rPr>
              <a:t> - www.geistlich.net</a:t>
            </a:r>
          </a:p>
        </p:txBody>
      </p:sp>
    </p:spTree>
    <p:extLst>
      <p:ext uri="{BB962C8B-B14F-4D97-AF65-F5344CB8AC3E}">
        <p14:creationId xmlns:p14="http://schemas.microsoft.com/office/powerpoint/2010/main" val="42254877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7B6173-1D58-48E2-83CF-37350F315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E4CBDBB-4FBD-4B9E-BD01-054A81D43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B01A6F03-171F-40B2-8B2C-A061B89241F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15" name="Rectangle 14">
            <a:extLst>
              <a:ext uri="{FF2B5EF4-FFF2-40B4-BE49-F238E27FC236}">
                <a16:creationId xmlns:a16="http://schemas.microsoft.com/office/drawing/2014/main" id="{72C4834C-B602-4125-8264-BD0D55A588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53172EE5-132F-4DD4-8855-4DBBD9C346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5844" y="1110000"/>
            <a:ext cx="10195740" cy="4629235"/>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4" name="Foliennummernplatzhalter 3">
            <a:extLst>
              <a:ext uri="{FF2B5EF4-FFF2-40B4-BE49-F238E27FC236}">
                <a16:creationId xmlns:a16="http://schemas.microsoft.com/office/drawing/2014/main" id="{E15931CE-8758-8DCE-1E72-C24E91A239ED}"/>
              </a:ext>
            </a:extLst>
          </p:cNvPr>
          <p:cNvSpPr>
            <a:spLocks noGrp="1"/>
          </p:cNvSpPr>
          <p:nvPr>
            <p:ph type="sldNum" sz="quarter" idx="12"/>
          </p:nvPr>
        </p:nvSpPr>
        <p:spPr>
          <a:xfrm>
            <a:off x="11722608" y="18288"/>
            <a:ext cx="475488" cy="475488"/>
          </a:xfrm>
        </p:spPr>
        <p:txBody>
          <a:bodyPr>
            <a:normAutofit/>
          </a:bodyPr>
          <a:lstStyle/>
          <a:p>
            <a:pPr algn="ctr">
              <a:spcAft>
                <a:spcPts val="600"/>
              </a:spcAft>
            </a:pPr>
            <a:fld id="{BB730A2A-26AE-4AA5-ABFC-09AE780D0442}" type="slidenum">
              <a:rPr lang="de-DE" sz="900">
                <a:solidFill>
                  <a:schemeClr val="tx1">
                    <a:alpha val="70000"/>
                  </a:schemeClr>
                </a:solidFill>
              </a:rPr>
              <a:pPr algn="ctr">
                <a:spcAft>
                  <a:spcPts val="600"/>
                </a:spcAft>
              </a:pPr>
              <a:t>29</a:t>
            </a:fld>
            <a:endParaRPr lang="de-DE" sz="900">
              <a:solidFill>
                <a:schemeClr val="tx1">
                  <a:alpha val="70000"/>
                </a:schemeClr>
              </a:solidFill>
            </a:endParaRPr>
          </a:p>
        </p:txBody>
      </p:sp>
      <p:sp>
        <p:nvSpPr>
          <p:cNvPr id="3" name="Inhaltsplatzhalter 2">
            <a:extLst>
              <a:ext uri="{FF2B5EF4-FFF2-40B4-BE49-F238E27FC236}">
                <a16:creationId xmlns:a16="http://schemas.microsoft.com/office/drawing/2014/main" id="{D8294208-6250-AAA7-2CD4-A89626E385F0}"/>
              </a:ext>
            </a:extLst>
          </p:cNvPr>
          <p:cNvSpPr>
            <a:spLocks noGrp="1"/>
          </p:cNvSpPr>
          <p:nvPr>
            <p:ph idx="1"/>
          </p:nvPr>
        </p:nvSpPr>
        <p:spPr>
          <a:xfrm>
            <a:off x="1997292" y="1281718"/>
            <a:ext cx="8192843" cy="4457517"/>
          </a:xfrm>
        </p:spPr>
        <p:txBody>
          <a:bodyPr anchor="t">
            <a:normAutofit lnSpcReduction="10000"/>
          </a:bodyPr>
          <a:lstStyle/>
          <a:p>
            <a:pPr marL="0" indent="0">
              <a:lnSpc>
                <a:spcPct val="107000"/>
              </a:lnSpc>
              <a:spcAft>
                <a:spcPts val="800"/>
              </a:spcAft>
              <a:buNone/>
            </a:pPr>
            <a:r>
              <a:rPr lang="de-DE" sz="2000" dirty="0">
                <a:latin typeface="Calibri" panose="020F0502020204030204" pitchFamily="34" charset="0"/>
                <a:ea typeface="Calibri" panose="020F0502020204030204" pitchFamily="34" charset="0"/>
                <a:cs typeface="Arial" panose="020B0604020202020204" pitchFamily="34" charset="0"/>
              </a:rPr>
              <a:t>Inge Tempelmann: Geistlicher Missbrauch, </a:t>
            </a:r>
            <a:r>
              <a:rPr lang="de-DE" sz="2000" dirty="0" err="1">
                <a:latin typeface="Calibri" panose="020F0502020204030204" pitchFamily="34" charset="0"/>
                <a:ea typeface="Calibri" panose="020F0502020204030204" pitchFamily="34" charset="0"/>
                <a:cs typeface="Arial" panose="020B0604020202020204" pitchFamily="34" charset="0"/>
              </a:rPr>
              <a:t>scm</a:t>
            </a:r>
            <a:r>
              <a:rPr lang="de-DE" sz="2000" dirty="0">
                <a:latin typeface="Calibri" panose="020F0502020204030204" pitchFamily="34" charset="0"/>
                <a:ea typeface="Calibri" panose="020F0502020204030204" pitchFamily="34" charset="0"/>
                <a:cs typeface="Arial" panose="020B0604020202020204" pitchFamily="34" charset="0"/>
              </a:rPr>
              <a:t>-Verlag 2015</a:t>
            </a:r>
          </a:p>
          <a:p>
            <a:pPr marL="0" indent="0">
              <a:lnSpc>
                <a:spcPct val="107000"/>
              </a:lnSpc>
              <a:spcAft>
                <a:spcPts val="800"/>
              </a:spcAft>
              <a:buNone/>
            </a:pPr>
            <a:r>
              <a:rPr lang="de-DE" sz="2000" dirty="0">
                <a:effectLst/>
                <a:latin typeface="Calibri" panose="020F0502020204030204" pitchFamily="34" charset="0"/>
                <a:ea typeface="Calibri" panose="020F0502020204030204" pitchFamily="34" charset="0"/>
                <a:cs typeface="Arial" panose="020B0604020202020204" pitchFamily="34" charset="0"/>
              </a:rPr>
              <a:t>Wagner, Doris : Spiritueller Missbrauch in der Katholischen Kirche. Freiburg 2019</a:t>
            </a:r>
          </a:p>
          <a:p>
            <a:pPr marL="0" indent="0">
              <a:lnSpc>
                <a:spcPct val="107000"/>
              </a:lnSpc>
              <a:spcAft>
                <a:spcPts val="800"/>
              </a:spcAft>
              <a:buNone/>
            </a:pPr>
            <a:r>
              <a:rPr lang="de-DE" sz="2000" dirty="0">
                <a:effectLst/>
                <a:latin typeface="Calibri" panose="020F0502020204030204" pitchFamily="34" charset="0"/>
                <a:ea typeface="Calibri" panose="020F0502020204030204" pitchFamily="34" charset="0"/>
                <a:cs typeface="Arial" panose="020B0604020202020204" pitchFamily="34" charset="0"/>
              </a:rPr>
              <a:t>Lassus, </a:t>
            </a:r>
            <a:r>
              <a:rPr lang="de-DE" sz="2000" dirty="0" err="1">
                <a:effectLst/>
                <a:latin typeface="Calibri" panose="020F0502020204030204" pitchFamily="34" charset="0"/>
                <a:ea typeface="Calibri" panose="020F0502020204030204" pitchFamily="34" charset="0"/>
                <a:cs typeface="Arial" panose="020B0604020202020204" pitchFamily="34" charset="0"/>
              </a:rPr>
              <a:t>Dysmas</a:t>
            </a:r>
            <a:r>
              <a:rPr lang="de-DE" sz="2000" dirty="0">
                <a:effectLst/>
                <a:latin typeface="Calibri" panose="020F0502020204030204" pitchFamily="34" charset="0"/>
                <a:ea typeface="Calibri" panose="020F0502020204030204" pitchFamily="34" charset="0"/>
                <a:cs typeface="Arial" panose="020B0604020202020204" pitchFamily="34" charset="0"/>
              </a:rPr>
              <a:t> de : Verheißung und Verrat. Geistlicher Missbrauch in Orden und Gemeinschaften der katholischen Kirche. Münster 2022</a:t>
            </a:r>
          </a:p>
          <a:p>
            <a:pPr marL="0" indent="0">
              <a:lnSpc>
                <a:spcPct val="107000"/>
              </a:lnSpc>
              <a:spcAft>
                <a:spcPts val="800"/>
              </a:spcAft>
              <a:buNone/>
            </a:pPr>
            <a:r>
              <a:rPr lang="de-DE" sz="2000" dirty="0">
                <a:effectLst/>
                <a:latin typeface="Calibri" panose="020F0502020204030204" pitchFamily="34" charset="0"/>
                <a:ea typeface="Calibri" panose="020F0502020204030204" pitchFamily="34" charset="0"/>
                <a:cs typeface="Arial" panose="020B0604020202020204" pitchFamily="34" charset="0"/>
              </a:rPr>
              <a:t>Leimgruber/Haslbeck et al.: Selbstverlust und Gottentfremdung: Spiritueller Missbrauch an Frauen in der katholischen Kirche. Patmos 2023</a:t>
            </a:r>
          </a:p>
          <a:p>
            <a:pPr marL="0" indent="0">
              <a:lnSpc>
                <a:spcPct val="107000"/>
              </a:lnSpc>
              <a:spcAft>
                <a:spcPts val="800"/>
              </a:spcAft>
              <a:buNone/>
            </a:pPr>
            <a:r>
              <a:rPr lang="de-DE" sz="2000" dirty="0">
                <a:latin typeface="Calibri" panose="020F0502020204030204" pitchFamily="34" charset="0"/>
                <a:ea typeface="Calibri" panose="020F0502020204030204" pitchFamily="34" charset="0"/>
                <a:cs typeface="Arial" panose="020B0604020202020204" pitchFamily="34" charset="0"/>
              </a:rPr>
              <a:t>Hannah Schulz: Durch Nebel hindurch. Würzburg 2022</a:t>
            </a:r>
          </a:p>
          <a:p>
            <a:pPr marL="0" indent="0">
              <a:lnSpc>
                <a:spcPct val="107000"/>
              </a:lnSpc>
              <a:spcAft>
                <a:spcPts val="800"/>
              </a:spcAft>
              <a:buNone/>
            </a:pPr>
            <a:r>
              <a:rPr lang="de-DE" sz="2000" dirty="0">
                <a:effectLst/>
                <a:latin typeface="Calibri" panose="020F0502020204030204" pitchFamily="34" charset="0"/>
                <a:ea typeface="Calibri" panose="020F0502020204030204" pitchFamily="34" charset="0"/>
                <a:cs typeface="Arial" panose="020B0604020202020204" pitchFamily="34" charset="0"/>
              </a:rPr>
              <a:t>Marie-Pasquale </a:t>
            </a:r>
            <a:r>
              <a:rPr lang="de-DE" sz="2000" dirty="0" err="1">
                <a:effectLst/>
                <a:latin typeface="Calibri" panose="020F0502020204030204" pitchFamily="34" charset="0"/>
                <a:ea typeface="Calibri" panose="020F0502020204030204" pitchFamily="34" charset="0"/>
                <a:cs typeface="Arial" panose="020B0604020202020204" pitchFamily="34" charset="0"/>
              </a:rPr>
              <a:t>Reuver</a:t>
            </a:r>
            <a:r>
              <a:rPr lang="de-DE" sz="2000" dirty="0">
                <a:effectLst/>
                <a:latin typeface="Calibri" panose="020F0502020204030204" pitchFamily="34" charset="0"/>
                <a:ea typeface="Calibri" panose="020F0502020204030204" pitchFamily="34" charset="0"/>
                <a:cs typeface="Arial" panose="020B0604020202020204" pitchFamily="34" charset="0"/>
              </a:rPr>
              <a:t>: Missbrauchsbetroffenen in Kirche und Gemeinde sensibel begegnen. Ostfildern 2024</a:t>
            </a:r>
          </a:p>
          <a:p>
            <a:pPr>
              <a:lnSpc>
                <a:spcPct val="107000"/>
              </a:lnSpc>
              <a:spcAft>
                <a:spcPts val="800"/>
              </a:spcAft>
            </a:pPr>
            <a:endParaRPr lang="de-DE" sz="1800" dirty="0">
              <a:effectLst/>
              <a:latin typeface="Calibri" panose="020F0502020204030204" pitchFamily="34" charset="0"/>
              <a:ea typeface="Calibri" panose="020F0502020204030204" pitchFamily="34" charset="0"/>
              <a:cs typeface="Arial" panose="020B0604020202020204" pitchFamily="34" charset="0"/>
            </a:endParaRPr>
          </a:p>
          <a:p>
            <a:pPr algn="ctr"/>
            <a:endParaRPr lang="de-DE" sz="1800" dirty="0"/>
          </a:p>
        </p:txBody>
      </p:sp>
      <p:sp>
        <p:nvSpPr>
          <p:cNvPr id="7" name="Fußzeilenplatzhalter 1">
            <a:extLst>
              <a:ext uri="{FF2B5EF4-FFF2-40B4-BE49-F238E27FC236}">
                <a16:creationId xmlns:a16="http://schemas.microsoft.com/office/drawing/2014/main" id="{694C2E5B-DBDB-3CBF-157F-AE7C2F8CCE17}"/>
              </a:ext>
            </a:extLst>
          </p:cNvPr>
          <p:cNvSpPr>
            <a:spLocks noGrp="1"/>
          </p:cNvSpPr>
          <p:nvPr>
            <p:ph type="ftr" sz="quarter" idx="11"/>
          </p:nvPr>
        </p:nvSpPr>
        <p:spPr>
          <a:xfrm>
            <a:off x="2899330" y="6273384"/>
            <a:ext cx="6388768" cy="365125"/>
          </a:xfrm>
          <a:solidFill>
            <a:schemeClr val="bg1"/>
          </a:solidFill>
        </p:spPr>
        <p:txBody>
          <a:bodyPr vert="horz" lIns="91440" tIns="45720" rIns="91440" bIns="45720" rtlCol="0" anchor="ctr">
            <a:normAutofit/>
          </a:bodyPr>
          <a:lstStyle/>
          <a:p>
            <a:pPr>
              <a:spcAft>
                <a:spcPts val="600"/>
              </a:spcAft>
            </a:pPr>
            <a:r>
              <a:rPr lang="en-US" b="1" kern="1200" dirty="0">
                <a:solidFill>
                  <a:schemeClr val="tx1">
                    <a:alpha val="70000"/>
                  </a:schemeClr>
                </a:solidFill>
                <a:latin typeface="+mn-lt"/>
                <a:ea typeface="+mn-ea"/>
                <a:cs typeface="+mn-cs"/>
              </a:rPr>
              <a:t>Dr. Peter Hundertmark – </a:t>
            </a:r>
            <a:r>
              <a:rPr lang="en-US" b="1" kern="1200" dirty="0">
                <a:solidFill>
                  <a:schemeClr val="tx1">
                    <a:alpha val="70000"/>
                  </a:schemeClr>
                </a:solidFill>
                <a:latin typeface="+mn-lt"/>
                <a:ea typeface="+mn-ea"/>
                <a:cs typeface="+mn-cs"/>
                <a:hlinkClick r:id="rId3"/>
              </a:rPr>
              <a:t>peter.Hundertmark@bistum-speyer.de</a:t>
            </a:r>
            <a:r>
              <a:rPr lang="en-US" b="1" kern="1200" dirty="0">
                <a:solidFill>
                  <a:schemeClr val="tx1">
                    <a:alpha val="70000"/>
                  </a:schemeClr>
                </a:solidFill>
                <a:latin typeface="+mn-lt"/>
                <a:ea typeface="+mn-ea"/>
                <a:cs typeface="+mn-cs"/>
              </a:rPr>
              <a:t> - www.geistlich.net</a:t>
            </a:r>
          </a:p>
        </p:txBody>
      </p:sp>
    </p:spTree>
    <p:extLst>
      <p:ext uri="{BB962C8B-B14F-4D97-AF65-F5344CB8AC3E}">
        <p14:creationId xmlns:p14="http://schemas.microsoft.com/office/powerpoint/2010/main" val="3259864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D7B6173-1D58-48E2-83CF-37350F315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E4CBDBB-4FBD-4B9E-BD01-054A81D43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a:extLst>
              <a:ext uri="{FF2B5EF4-FFF2-40B4-BE49-F238E27FC236}">
                <a16:creationId xmlns:a16="http://schemas.microsoft.com/office/drawing/2014/main" id="{B01A6F03-171F-40B2-8B2C-A061B89241F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16" name="Rectangle 15">
            <a:extLst>
              <a:ext uri="{FF2B5EF4-FFF2-40B4-BE49-F238E27FC236}">
                <a16:creationId xmlns:a16="http://schemas.microsoft.com/office/drawing/2014/main" id="{72C4834C-B602-4125-8264-BD0D55A588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53172EE5-132F-4DD4-8855-4DBBD9C346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5844" y="1110000"/>
            <a:ext cx="10195740" cy="4629235"/>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2" name="Titel 1">
            <a:extLst>
              <a:ext uri="{FF2B5EF4-FFF2-40B4-BE49-F238E27FC236}">
                <a16:creationId xmlns:a16="http://schemas.microsoft.com/office/drawing/2014/main" id="{809634AB-5AD5-DA96-D178-B9A13EFA7A49}"/>
              </a:ext>
            </a:extLst>
          </p:cNvPr>
          <p:cNvSpPr>
            <a:spLocks noGrp="1"/>
          </p:cNvSpPr>
          <p:nvPr>
            <p:ph type="title"/>
          </p:nvPr>
        </p:nvSpPr>
        <p:spPr>
          <a:xfrm>
            <a:off x="1511195" y="1281718"/>
            <a:ext cx="8188026" cy="706403"/>
          </a:xfrm>
        </p:spPr>
        <p:txBody>
          <a:bodyPr anchor="b">
            <a:normAutofit fontScale="90000"/>
          </a:bodyPr>
          <a:lstStyle/>
          <a:p>
            <a:pPr algn="ctr"/>
            <a:r>
              <a:rPr lang="de-DE" sz="4800" dirty="0"/>
              <a:t>Missbrauch geistlicher Autorität</a:t>
            </a:r>
          </a:p>
        </p:txBody>
      </p:sp>
      <p:sp>
        <p:nvSpPr>
          <p:cNvPr id="5" name="Foliennummernplatzhalter 4">
            <a:extLst>
              <a:ext uri="{FF2B5EF4-FFF2-40B4-BE49-F238E27FC236}">
                <a16:creationId xmlns:a16="http://schemas.microsoft.com/office/drawing/2014/main" id="{1A8C1919-313A-C1FC-0EEE-212256F77592}"/>
              </a:ext>
            </a:extLst>
          </p:cNvPr>
          <p:cNvSpPr>
            <a:spLocks noGrp="1"/>
          </p:cNvSpPr>
          <p:nvPr>
            <p:ph type="sldNum" sz="quarter" idx="12"/>
          </p:nvPr>
        </p:nvSpPr>
        <p:spPr>
          <a:xfrm>
            <a:off x="11722608" y="18288"/>
            <a:ext cx="475488" cy="475488"/>
          </a:xfrm>
        </p:spPr>
        <p:txBody>
          <a:bodyPr>
            <a:normAutofit/>
          </a:bodyPr>
          <a:lstStyle/>
          <a:p>
            <a:pPr algn="ctr">
              <a:spcAft>
                <a:spcPts val="600"/>
              </a:spcAft>
            </a:pPr>
            <a:fld id="{BB730A2A-26AE-4AA5-ABFC-09AE780D0442}" type="slidenum">
              <a:rPr lang="de-DE" sz="900">
                <a:solidFill>
                  <a:schemeClr val="tx1">
                    <a:alpha val="70000"/>
                  </a:schemeClr>
                </a:solidFill>
              </a:rPr>
              <a:pPr algn="ctr">
                <a:spcAft>
                  <a:spcPts val="600"/>
                </a:spcAft>
              </a:pPr>
              <a:t>3</a:t>
            </a:fld>
            <a:endParaRPr lang="de-DE" sz="900">
              <a:solidFill>
                <a:schemeClr val="tx1">
                  <a:alpha val="70000"/>
                </a:schemeClr>
              </a:solidFill>
            </a:endParaRPr>
          </a:p>
        </p:txBody>
      </p:sp>
      <p:sp>
        <p:nvSpPr>
          <p:cNvPr id="3" name="Inhaltsplatzhalter 2">
            <a:extLst>
              <a:ext uri="{FF2B5EF4-FFF2-40B4-BE49-F238E27FC236}">
                <a16:creationId xmlns:a16="http://schemas.microsoft.com/office/drawing/2014/main" id="{14DCDA44-2226-0623-BAAF-9062BFA9170A}"/>
              </a:ext>
            </a:extLst>
          </p:cNvPr>
          <p:cNvSpPr>
            <a:spLocks noGrp="1"/>
          </p:cNvSpPr>
          <p:nvPr>
            <p:ph idx="1"/>
          </p:nvPr>
        </p:nvSpPr>
        <p:spPr>
          <a:xfrm>
            <a:off x="2091177" y="2009274"/>
            <a:ext cx="8536183" cy="3567008"/>
          </a:xfrm>
        </p:spPr>
        <p:txBody>
          <a:bodyPr anchor="t">
            <a:noAutofit/>
          </a:bodyPr>
          <a:lstStyle/>
          <a:p>
            <a:pPr marL="0" indent="0">
              <a:lnSpc>
                <a:spcPct val="114000"/>
              </a:lnSpc>
              <a:buNone/>
            </a:pPr>
            <a:r>
              <a:rPr lang="de-DE" sz="2000" dirty="0"/>
              <a:t>Geistlicher Missbrauch, spiritueller Missbrauch, Missbrauch geistlicher Autorität sind Begriffe, die identisch benutzt werden.</a:t>
            </a:r>
          </a:p>
          <a:p>
            <a:pPr marL="0" indent="0">
              <a:lnSpc>
                <a:spcPct val="114000"/>
              </a:lnSpc>
              <a:buNone/>
            </a:pPr>
            <a:r>
              <a:rPr lang="de-DE" sz="2000" dirty="0"/>
              <a:t>Bevor es ein Wort dafür gab, gab es das Geschehen schon lange, wahrscheinlich schon immer, in der katholischen Kirche, in anderen Kirchen, in anderen Religionen… Menschen nahmen und nehmen durch geistlichen Missbrauch schwer Schaden und werden manchmal für ihr ganzes Leben belastet. </a:t>
            </a:r>
          </a:p>
          <a:p>
            <a:pPr marL="0" indent="0">
              <a:lnSpc>
                <a:spcPct val="114000"/>
              </a:lnSpc>
              <a:buNone/>
            </a:pPr>
            <a:r>
              <a:rPr lang="de-DE" sz="2000" dirty="0"/>
              <a:t>Wir alle kennen Betroffene von geistlichem Missbrauch. Ihr Leid ist der Anfang aller Auseinandersetzung mit dem Thema. Ihre Stimme muss zuerst gehört werden. </a:t>
            </a:r>
            <a:r>
              <a:rPr lang="de-DE" sz="2000" dirty="0">
                <a:solidFill>
                  <a:srgbClr val="0070C0"/>
                </a:solidFill>
              </a:rPr>
              <a:t>Deshalb beginnen wir mit Geschichten</a:t>
            </a:r>
            <a:r>
              <a:rPr lang="de-DE" sz="2000" dirty="0"/>
              <a:t>. </a:t>
            </a:r>
          </a:p>
        </p:txBody>
      </p:sp>
      <p:sp>
        <p:nvSpPr>
          <p:cNvPr id="6" name="Fußzeilenplatzhalter 1">
            <a:extLst>
              <a:ext uri="{FF2B5EF4-FFF2-40B4-BE49-F238E27FC236}">
                <a16:creationId xmlns:a16="http://schemas.microsoft.com/office/drawing/2014/main" id="{008F8B8E-8B9D-6B5E-340B-2260F8E36D86}"/>
              </a:ext>
            </a:extLst>
          </p:cNvPr>
          <p:cNvSpPr>
            <a:spLocks noGrp="1"/>
          </p:cNvSpPr>
          <p:nvPr>
            <p:ph type="ftr" sz="quarter" idx="11"/>
          </p:nvPr>
        </p:nvSpPr>
        <p:spPr>
          <a:xfrm>
            <a:off x="2899330" y="6273384"/>
            <a:ext cx="6388768" cy="365125"/>
          </a:xfrm>
          <a:solidFill>
            <a:schemeClr val="bg1"/>
          </a:solidFill>
        </p:spPr>
        <p:txBody>
          <a:bodyPr vert="horz" lIns="91440" tIns="45720" rIns="91440" bIns="45720" rtlCol="0" anchor="ctr">
            <a:normAutofit/>
          </a:bodyPr>
          <a:lstStyle/>
          <a:p>
            <a:pPr>
              <a:spcAft>
                <a:spcPts val="600"/>
              </a:spcAft>
            </a:pPr>
            <a:r>
              <a:rPr lang="en-US" b="1" kern="1200" dirty="0">
                <a:solidFill>
                  <a:schemeClr val="tx1">
                    <a:alpha val="70000"/>
                  </a:schemeClr>
                </a:solidFill>
                <a:latin typeface="+mn-lt"/>
                <a:ea typeface="+mn-ea"/>
                <a:cs typeface="+mn-cs"/>
              </a:rPr>
              <a:t>Dr. Peter Hundertmark – </a:t>
            </a:r>
            <a:r>
              <a:rPr lang="en-US" b="1" kern="1200" dirty="0">
                <a:solidFill>
                  <a:schemeClr val="tx1">
                    <a:alpha val="70000"/>
                  </a:schemeClr>
                </a:solidFill>
                <a:latin typeface="+mn-lt"/>
                <a:ea typeface="+mn-ea"/>
                <a:cs typeface="+mn-cs"/>
                <a:hlinkClick r:id="rId3"/>
              </a:rPr>
              <a:t>peter.Hundertmark@bistum-speyer.de</a:t>
            </a:r>
            <a:r>
              <a:rPr lang="en-US" b="1" kern="1200" dirty="0">
                <a:solidFill>
                  <a:schemeClr val="tx1">
                    <a:alpha val="70000"/>
                  </a:schemeClr>
                </a:solidFill>
                <a:latin typeface="+mn-lt"/>
                <a:ea typeface="+mn-ea"/>
                <a:cs typeface="+mn-cs"/>
              </a:rPr>
              <a:t> - www.geistlich.net</a:t>
            </a:r>
          </a:p>
        </p:txBody>
      </p:sp>
    </p:spTree>
    <p:extLst>
      <p:ext uri="{BB962C8B-B14F-4D97-AF65-F5344CB8AC3E}">
        <p14:creationId xmlns:p14="http://schemas.microsoft.com/office/powerpoint/2010/main" val="1682414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D7B6173-1D58-48E2-83CF-37350F315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E4CBDBB-4FBD-4B9E-BD01-054A81D43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a:extLst>
              <a:ext uri="{FF2B5EF4-FFF2-40B4-BE49-F238E27FC236}">
                <a16:creationId xmlns:a16="http://schemas.microsoft.com/office/drawing/2014/main" id="{B01A6F03-171F-40B2-8B2C-A061B89241F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16" name="Rectangle 15">
            <a:extLst>
              <a:ext uri="{FF2B5EF4-FFF2-40B4-BE49-F238E27FC236}">
                <a16:creationId xmlns:a16="http://schemas.microsoft.com/office/drawing/2014/main" id="{72C4834C-B602-4125-8264-BD0D55A588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53172EE5-132F-4DD4-8855-4DBBD9C346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5844" y="1110000"/>
            <a:ext cx="10195740" cy="4629235"/>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3" name="Foliennummernplatzhalter 2">
            <a:extLst>
              <a:ext uri="{FF2B5EF4-FFF2-40B4-BE49-F238E27FC236}">
                <a16:creationId xmlns:a16="http://schemas.microsoft.com/office/drawing/2014/main" id="{66B27856-89E8-9E58-E41A-AB9A84B28AE4}"/>
              </a:ext>
            </a:extLst>
          </p:cNvPr>
          <p:cNvSpPr>
            <a:spLocks noGrp="1"/>
          </p:cNvSpPr>
          <p:nvPr>
            <p:ph type="sldNum" sz="quarter" idx="12"/>
          </p:nvPr>
        </p:nvSpPr>
        <p:spPr>
          <a:xfrm>
            <a:off x="11722608" y="18288"/>
            <a:ext cx="475488" cy="475488"/>
          </a:xfrm>
        </p:spPr>
        <p:txBody>
          <a:bodyPr>
            <a:normAutofit/>
          </a:bodyPr>
          <a:lstStyle/>
          <a:p>
            <a:pPr algn="ctr">
              <a:spcAft>
                <a:spcPts val="600"/>
              </a:spcAft>
            </a:pPr>
            <a:fld id="{BB730A2A-26AE-4AA5-ABFC-09AE780D0442}" type="slidenum">
              <a:rPr lang="de-DE" sz="900">
                <a:solidFill>
                  <a:schemeClr val="tx1">
                    <a:alpha val="70000"/>
                  </a:schemeClr>
                </a:solidFill>
              </a:rPr>
              <a:pPr algn="ctr">
                <a:spcAft>
                  <a:spcPts val="600"/>
                </a:spcAft>
              </a:pPr>
              <a:t>4</a:t>
            </a:fld>
            <a:endParaRPr lang="de-DE" sz="900">
              <a:solidFill>
                <a:schemeClr val="tx1">
                  <a:alpha val="70000"/>
                </a:schemeClr>
              </a:solidFill>
            </a:endParaRPr>
          </a:p>
        </p:txBody>
      </p:sp>
      <p:sp>
        <p:nvSpPr>
          <p:cNvPr id="5" name="Inhaltsplatzhalter 4">
            <a:extLst>
              <a:ext uri="{FF2B5EF4-FFF2-40B4-BE49-F238E27FC236}">
                <a16:creationId xmlns:a16="http://schemas.microsoft.com/office/drawing/2014/main" id="{76A2BA57-AE98-68D3-E37C-5EEDC8D3D077}"/>
              </a:ext>
            </a:extLst>
          </p:cNvPr>
          <p:cNvSpPr>
            <a:spLocks noGrp="1"/>
          </p:cNvSpPr>
          <p:nvPr>
            <p:ph idx="1"/>
          </p:nvPr>
        </p:nvSpPr>
        <p:spPr>
          <a:xfrm>
            <a:off x="1381991" y="1226127"/>
            <a:ext cx="9809593" cy="4513108"/>
          </a:xfrm>
        </p:spPr>
        <p:txBody>
          <a:bodyPr anchor="t">
            <a:normAutofit/>
          </a:bodyPr>
          <a:lstStyle/>
          <a:p>
            <a:pPr marL="0" indent="0">
              <a:buNone/>
              <a:tabLst>
                <a:tab pos="536575" algn="l"/>
              </a:tabLst>
            </a:pPr>
            <a:r>
              <a:rPr lang="de-DE" sz="2000" b="1" dirty="0"/>
              <a:t>Formen spirituellen Missbrauchs</a:t>
            </a:r>
          </a:p>
          <a:p>
            <a:pPr marL="457200" indent="-457200">
              <a:buFont typeface="+mj-lt"/>
              <a:buAutoNum type="arabicPeriod"/>
            </a:pPr>
            <a:r>
              <a:rPr lang="de-DE" sz="2000" dirty="0"/>
              <a:t>Usurpation der „Stimme Gottes“</a:t>
            </a:r>
          </a:p>
          <a:p>
            <a:pPr marL="457200" indent="-457200">
              <a:buFont typeface="+mj-lt"/>
              <a:buAutoNum type="arabicPeriod"/>
            </a:pPr>
            <a:r>
              <a:rPr lang="de-DE" sz="2000" dirty="0"/>
              <a:t>Vermischung von Seelsorge und Leitung – </a:t>
            </a:r>
            <a:r>
              <a:rPr lang="de-DE" sz="2000" dirty="0" err="1"/>
              <a:t>forum</a:t>
            </a:r>
            <a:r>
              <a:rPr lang="de-DE" sz="2000" dirty="0"/>
              <a:t> </a:t>
            </a:r>
            <a:r>
              <a:rPr lang="de-DE" sz="2000" dirty="0" err="1"/>
              <a:t>internum</a:t>
            </a:r>
            <a:r>
              <a:rPr lang="de-DE" sz="2000" dirty="0"/>
              <a:t> und </a:t>
            </a:r>
            <a:r>
              <a:rPr lang="de-DE" sz="2000" dirty="0" err="1"/>
              <a:t>forum</a:t>
            </a:r>
            <a:r>
              <a:rPr lang="de-DE" sz="2000" dirty="0"/>
              <a:t> externum – zu Lasten der abhängigen Personen</a:t>
            </a:r>
          </a:p>
          <a:p>
            <a:pPr marL="457200" indent="-457200">
              <a:buFont typeface="+mj-lt"/>
              <a:buAutoNum type="arabicPeriod"/>
            </a:pPr>
            <a:r>
              <a:rPr lang="de-DE" sz="2000" dirty="0"/>
              <a:t>Bruch des Beicht- und Seelsorgegeheimnisses oder Ausnutzen der asymmetrischen Situation zum Nutzen des*der Seelsorgenden</a:t>
            </a:r>
          </a:p>
          <a:p>
            <a:pPr marL="457200" indent="-457200">
              <a:buFont typeface="+mj-lt"/>
              <a:buAutoNum type="arabicPeriod"/>
            </a:pPr>
            <a:r>
              <a:rPr lang="de-DE" sz="2000" dirty="0"/>
              <a:t>Unsachgemäß angeleitete Formen von Trance bzw. Verbindung von Trance und Manipulation</a:t>
            </a:r>
          </a:p>
          <a:p>
            <a:pPr marL="457200" indent="-457200">
              <a:buFont typeface="+mj-lt"/>
              <a:buAutoNum type="arabicPeriod"/>
            </a:pPr>
            <a:r>
              <a:rPr lang="de-DE" sz="2000" dirty="0"/>
              <a:t>Vereindeutigende Schriftauslegung/reduktionistische Verengung der Tradition</a:t>
            </a:r>
          </a:p>
          <a:p>
            <a:pPr marL="457200" indent="-457200">
              <a:buFont typeface="+mj-lt"/>
              <a:buAutoNum type="arabicPeriod"/>
            </a:pPr>
            <a:r>
              <a:rPr lang="de-DE" sz="2000" dirty="0"/>
              <a:t>Unerlaubte Exorzismen oder daran erinnernde Gebete</a:t>
            </a:r>
          </a:p>
          <a:p>
            <a:pPr marL="457200" indent="-457200">
              <a:buFont typeface="+mj-lt"/>
              <a:buAutoNum type="arabicPeriod"/>
            </a:pPr>
            <a:r>
              <a:rPr lang="de-DE" sz="2000" dirty="0"/>
              <a:t>Manipulative Gedankenumbildung und Konditionierung, um Abhängigkeit herzustellen</a:t>
            </a:r>
          </a:p>
          <a:p>
            <a:pPr marL="457200" indent="-457200">
              <a:buFont typeface="+mj-lt"/>
              <a:buAutoNum type="arabicPeriod"/>
            </a:pPr>
            <a:r>
              <a:rPr lang="de-DE" sz="2000" dirty="0"/>
              <a:t>„</a:t>
            </a:r>
            <a:r>
              <a:rPr lang="de-DE" sz="2000" dirty="0" err="1"/>
              <a:t>Emprise</a:t>
            </a:r>
            <a:r>
              <a:rPr lang="de-DE" sz="2000" dirty="0"/>
              <a:t>“ – dauerhafte Übernahme einer Persönlichkeit durch eine andere Person</a:t>
            </a:r>
          </a:p>
        </p:txBody>
      </p:sp>
      <p:sp>
        <p:nvSpPr>
          <p:cNvPr id="2" name="Fußzeilenplatzhalter 1">
            <a:extLst>
              <a:ext uri="{FF2B5EF4-FFF2-40B4-BE49-F238E27FC236}">
                <a16:creationId xmlns:a16="http://schemas.microsoft.com/office/drawing/2014/main" id="{2EE9DF23-7581-95E2-C76D-436C6D8E21DD}"/>
              </a:ext>
            </a:extLst>
          </p:cNvPr>
          <p:cNvSpPr>
            <a:spLocks noGrp="1"/>
          </p:cNvSpPr>
          <p:nvPr>
            <p:ph type="ftr" sz="quarter" idx="11"/>
          </p:nvPr>
        </p:nvSpPr>
        <p:spPr>
          <a:xfrm>
            <a:off x="2899330" y="6273384"/>
            <a:ext cx="6388768" cy="365125"/>
          </a:xfrm>
          <a:solidFill>
            <a:schemeClr val="bg1"/>
          </a:solidFill>
        </p:spPr>
        <p:txBody>
          <a:bodyPr vert="horz" lIns="91440" tIns="45720" rIns="91440" bIns="45720" rtlCol="0" anchor="ctr">
            <a:normAutofit/>
          </a:bodyPr>
          <a:lstStyle/>
          <a:p>
            <a:pPr>
              <a:spcAft>
                <a:spcPts val="600"/>
              </a:spcAft>
            </a:pPr>
            <a:r>
              <a:rPr lang="en-US" b="1" kern="1200" dirty="0">
                <a:solidFill>
                  <a:schemeClr val="tx1">
                    <a:alpha val="70000"/>
                  </a:schemeClr>
                </a:solidFill>
                <a:latin typeface="+mn-lt"/>
                <a:ea typeface="+mn-ea"/>
                <a:cs typeface="+mn-cs"/>
              </a:rPr>
              <a:t>Dr. Peter Hundertmark – </a:t>
            </a:r>
            <a:r>
              <a:rPr lang="en-US" b="1" kern="1200" dirty="0">
                <a:solidFill>
                  <a:schemeClr val="tx1">
                    <a:alpha val="70000"/>
                  </a:schemeClr>
                </a:solidFill>
                <a:latin typeface="+mn-lt"/>
                <a:ea typeface="+mn-ea"/>
                <a:cs typeface="+mn-cs"/>
                <a:hlinkClick r:id="rId3"/>
              </a:rPr>
              <a:t>peter.Hundertmark@bistum-speyer.de</a:t>
            </a:r>
            <a:r>
              <a:rPr lang="en-US" b="1" kern="1200" dirty="0">
                <a:solidFill>
                  <a:schemeClr val="tx1">
                    <a:alpha val="70000"/>
                  </a:schemeClr>
                </a:solidFill>
                <a:latin typeface="+mn-lt"/>
                <a:ea typeface="+mn-ea"/>
                <a:cs typeface="+mn-cs"/>
              </a:rPr>
              <a:t> - www.geistlich.net</a:t>
            </a:r>
          </a:p>
        </p:txBody>
      </p:sp>
    </p:spTree>
    <p:extLst>
      <p:ext uri="{BB962C8B-B14F-4D97-AF65-F5344CB8AC3E}">
        <p14:creationId xmlns:p14="http://schemas.microsoft.com/office/powerpoint/2010/main" val="15244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9240D720-741B-2CBA-C915-0818DD4DFED4}"/>
              </a:ext>
            </a:extLst>
          </p:cNvPr>
          <p:cNvSpPr txBox="1"/>
          <p:nvPr/>
        </p:nvSpPr>
        <p:spPr>
          <a:xfrm>
            <a:off x="4288115" y="406399"/>
            <a:ext cx="2579360" cy="646331"/>
          </a:xfrm>
          <a:prstGeom prst="rect">
            <a:avLst/>
          </a:prstGeom>
          <a:noFill/>
        </p:spPr>
        <p:txBody>
          <a:bodyPr wrap="none" rtlCol="0">
            <a:spAutoFit/>
          </a:bodyPr>
          <a:lstStyle/>
          <a:p>
            <a:pPr algn="ctr"/>
            <a:r>
              <a:rPr lang="de-DE" sz="3600" b="1" dirty="0"/>
              <a:t>Definitionen</a:t>
            </a:r>
          </a:p>
        </p:txBody>
      </p:sp>
      <p:sp>
        <p:nvSpPr>
          <p:cNvPr id="3" name="Textfeld 2">
            <a:extLst>
              <a:ext uri="{FF2B5EF4-FFF2-40B4-BE49-F238E27FC236}">
                <a16:creationId xmlns:a16="http://schemas.microsoft.com/office/drawing/2014/main" id="{D043EF6E-0B41-EDCF-AC2E-C436FD6CA0BB}"/>
              </a:ext>
            </a:extLst>
          </p:cNvPr>
          <p:cNvSpPr txBox="1"/>
          <p:nvPr/>
        </p:nvSpPr>
        <p:spPr>
          <a:xfrm>
            <a:off x="1648515" y="1739699"/>
            <a:ext cx="2798908" cy="4893647"/>
          </a:xfrm>
          <a:prstGeom prst="rect">
            <a:avLst/>
          </a:prstGeom>
          <a:noFill/>
        </p:spPr>
        <p:txBody>
          <a:bodyPr wrap="none" rtlCol="0">
            <a:spAutoFit/>
          </a:bodyPr>
          <a:lstStyle/>
          <a:p>
            <a:pPr algn="ctr"/>
            <a:r>
              <a:rPr lang="de-DE" sz="2400" b="1" dirty="0"/>
              <a:t>Aus dem schlechten </a:t>
            </a:r>
          </a:p>
          <a:p>
            <a:pPr algn="ctr"/>
            <a:r>
              <a:rPr lang="de-DE" sz="2400" b="1" dirty="0"/>
              <a:t>Gebrauch</a:t>
            </a:r>
          </a:p>
          <a:p>
            <a:pPr algn="ctr"/>
            <a:r>
              <a:rPr lang="de-DE" sz="2400" b="1" dirty="0"/>
              <a:t>von etwas, </a:t>
            </a:r>
          </a:p>
          <a:p>
            <a:pPr algn="ctr"/>
            <a:r>
              <a:rPr lang="de-DE" sz="2400" b="1" dirty="0"/>
              <a:t>das in sich gut ist</a:t>
            </a:r>
          </a:p>
          <a:p>
            <a:pPr algn="ctr"/>
            <a:endParaRPr lang="de-DE" sz="2400" b="1" dirty="0"/>
          </a:p>
          <a:p>
            <a:pPr algn="ctr"/>
            <a:r>
              <a:rPr lang="de-DE" sz="2400" dirty="0"/>
              <a:t>Bsp.</a:t>
            </a:r>
          </a:p>
          <a:p>
            <a:pPr algn="ctr"/>
            <a:r>
              <a:rPr lang="de-DE" sz="2400" dirty="0"/>
              <a:t>Geistliche Autorität</a:t>
            </a:r>
          </a:p>
          <a:p>
            <a:pPr algn="ctr"/>
            <a:r>
              <a:rPr lang="de-DE" sz="2400" dirty="0"/>
              <a:t>Stimme Gottes</a:t>
            </a:r>
          </a:p>
          <a:p>
            <a:pPr algn="ctr"/>
            <a:r>
              <a:rPr lang="de-DE" sz="2400" dirty="0"/>
              <a:t>Theologie</a:t>
            </a:r>
          </a:p>
          <a:p>
            <a:pPr algn="ctr"/>
            <a:r>
              <a:rPr lang="de-DE" sz="2400" dirty="0"/>
              <a:t>Liturgie</a:t>
            </a:r>
          </a:p>
          <a:p>
            <a:pPr algn="ctr"/>
            <a:r>
              <a:rPr lang="de-DE" sz="2400" dirty="0"/>
              <a:t>Spiritualität</a:t>
            </a:r>
          </a:p>
          <a:p>
            <a:pPr algn="ctr"/>
            <a:endParaRPr lang="de-DE" sz="2400" b="1" dirty="0"/>
          </a:p>
          <a:p>
            <a:pPr algn="ctr"/>
            <a:endParaRPr lang="de-DE" sz="2400" b="1" dirty="0"/>
          </a:p>
        </p:txBody>
      </p:sp>
      <p:sp>
        <p:nvSpPr>
          <p:cNvPr id="5" name="Textfeld 4">
            <a:extLst>
              <a:ext uri="{FF2B5EF4-FFF2-40B4-BE49-F238E27FC236}">
                <a16:creationId xmlns:a16="http://schemas.microsoft.com/office/drawing/2014/main" id="{3850DF1D-8162-87DF-9B6F-F9D39F5DE5D0}"/>
              </a:ext>
            </a:extLst>
          </p:cNvPr>
          <p:cNvSpPr txBox="1"/>
          <p:nvPr/>
        </p:nvSpPr>
        <p:spPr>
          <a:xfrm>
            <a:off x="6611299" y="1739699"/>
            <a:ext cx="3073983" cy="5262979"/>
          </a:xfrm>
          <a:prstGeom prst="rect">
            <a:avLst/>
          </a:prstGeom>
          <a:noFill/>
        </p:spPr>
        <p:txBody>
          <a:bodyPr wrap="none" rtlCol="0">
            <a:spAutoFit/>
          </a:bodyPr>
          <a:lstStyle/>
          <a:p>
            <a:pPr algn="ctr"/>
            <a:r>
              <a:rPr lang="de-DE" sz="2400" b="1" dirty="0"/>
              <a:t>Aus der Einschränkung</a:t>
            </a:r>
            <a:br>
              <a:rPr lang="de-DE" sz="2400" b="1" dirty="0"/>
            </a:br>
            <a:r>
              <a:rPr lang="de-DE" sz="2400" b="1" dirty="0"/>
              <a:t>bzw. Aufhebung </a:t>
            </a:r>
            <a:br>
              <a:rPr lang="de-DE" sz="2400" b="1" dirty="0"/>
            </a:br>
            <a:r>
              <a:rPr lang="de-DE" sz="2400" b="1" dirty="0"/>
              <a:t>von Rechten und </a:t>
            </a:r>
            <a:br>
              <a:rPr lang="de-DE" sz="2400" b="1" dirty="0"/>
            </a:br>
            <a:r>
              <a:rPr lang="de-DE" sz="2400" b="1" dirty="0"/>
              <a:t>Rechtsgütern</a:t>
            </a:r>
          </a:p>
          <a:p>
            <a:pPr algn="ctr"/>
            <a:endParaRPr lang="de-DE" sz="2400" b="1" dirty="0"/>
          </a:p>
          <a:p>
            <a:pPr algn="ctr"/>
            <a:r>
              <a:rPr lang="de-DE" sz="2400" dirty="0"/>
              <a:t>Bsp.</a:t>
            </a:r>
          </a:p>
          <a:p>
            <a:pPr algn="ctr"/>
            <a:r>
              <a:rPr lang="de-DE" sz="2400" dirty="0"/>
              <a:t>Spirituelle Autonomie</a:t>
            </a:r>
          </a:p>
          <a:p>
            <a:pPr algn="ctr"/>
            <a:r>
              <a:rPr lang="de-DE" sz="2400" dirty="0"/>
              <a:t>Grundrechte der </a:t>
            </a:r>
          </a:p>
          <a:p>
            <a:pPr algn="ctr"/>
            <a:r>
              <a:rPr lang="de-DE" sz="2400" dirty="0"/>
              <a:t>Gläubigen</a:t>
            </a:r>
          </a:p>
          <a:p>
            <a:pPr algn="ctr"/>
            <a:r>
              <a:rPr lang="de-DE" sz="2400" dirty="0"/>
              <a:t>(CIC 208-223)</a:t>
            </a:r>
          </a:p>
          <a:p>
            <a:pPr algn="ctr"/>
            <a:r>
              <a:rPr lang="de-DE" sz="2400" dirty="0"/>
              <a:t>Freiheit des </a:t>
            </a:r>
          </a:p>
          <a:p>
            <a:pPr algn="ctr"/>
            <a:r>
              <a:rPr lang="de-DE" sz="2400" dirty="0"/>
              <a:t>Gewissens</a:t>
            </a:r>
          </a:p>
          <a:p>
            <a:pPr algn="ctr"/>
            <a:endParaRPr lang="de-DE" sz="2400" b="1" dirty="0"/>
          </a:p>
          <a:p>
            <a:pPr algn="ctr"/>
            <a:endParaRPr lang="de-DE" sz="2400" b="1" dirty="0"/>
          </a:p>
        </p:txBody>
      </p:sp>
      <p:cxnSp>
        <p:nvCxnSpPr>
          <p:cNvPr id="7" name="Gerade Verbindung mit Pfeil 6">
            <a:extLst>
              <a:ext uri="{FF2B5EF4-FFF2-40B4-BE49-F238E27FC236}">
                <a16:creationId xmlns:a16="http://schemas.microsoft.com/office/drawing/2014/main" id="{C7428E57-C929-BA5F-0420-21A1902D96C2}"/>
              </a:ext>
            </a:extLst>
          </p:cNvPr>
          <p:cNvCxnSpPr>
            <a:cxnSpLocks/>
          </p:cNvCxnSpPr>
          <p:nvPr/>
        </p:nvCxnSpPr>
        <p:spPr>
          <a:xfrm>
            <a:off x="5892800" y="1052730"/>
            <a:ext cx="1170988" cy="48142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a:extLst>
              <a:ext uri="{FF2B5EF4-FFF2-40B4-BE49-F238E27FC236}">
                <a16:creationId xmlns:a16="http://schemas.microsoft.com/office/drawing/2014/main" id="{B7E8D2EC-4540-0472-9D03-B98C93C339AE}"/>
              </a:ext>
            </a:extLst>
          </p:cNvPr>
          <p:cNvCxnSpPr>
            <a:cxnSpLocks/>
          </p:cNvCxnSpPr>
          <p:nvPr/>
        </p:nvCxnSpPr>
        <p:spPr>
          <a:xfrm flipH="1">
            <a:off x="4091802" y="1052730"/>
            <a:ext cx="1208698" cy="48142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Foliennummernplatzhalter 5">
            <a:extLst>
              <a:ext uri="{FF2B5EF4-FFF2-40B4-BE49-F238E27FC236}">
                <a16:creationId xmlns:a16="http://schemas.microsoft.com/office/drawing/2014/main" id="{3C1582C7-1828-DDE3-57B9-72344A66538A}"/>
              </a:ext>
            </a:extLst>
          </p:cNvPr>
          <p:cNvSpPr>
            <a:spLocks noGrp="1"/>
          </p:cNvSpPr>
          <p:nvPr>
            <p:ph type="sldNum" sz="quarter" idx="12"/>
          </p:nvPr>
        </p:nvSpPr>
        <p:spPr/>
        <p:txBody>
          <a:bodyPr/>
          <a:lstStyle/>
          <a:p>
            <a:fld id="{BB730A2A-26AE-4AA5-ABFC-09AE780D0442}" type="slidenum">
              <a:rPr lang="de-DE" smtClean="0"/>
              <a:t>5</a:t>
            </a:fld>
            <a:endParaRPr lang="de-DE" dirty="0"/>
          </a:p>
        </p:txBody>
      </p:sp>
    </p:spTree>
    <p:extLst>
      <p:ext uri="{BB962C8B-B14F-4D97-AF65-F5344CB8AC3E}">
        <p14:creationId xmlns:p14="http://schemas.microsoft.com/office/powerpoint/2010/main" val="2125052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D7B6173-1D58-48E2-83CF-37350F315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E4CBDBB-4FBD-4B9E-BD01-054A81D43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B01A6F03-171F-40B2-8B2C-A061B89241F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17" name="Rectangle 16">
            <a:extLst>
              <a:ext uri="{FF2B5EF4-FFF2-40B4-BE49-F238E27FC236}">
                <a16:creationId xmlns:a16="http://schemas.microsoft.com/office/drawing/2014/main" id="{72C4834C-B602-4125-8264-BD0D55A588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53172EE5-132F-4DD4-8855-4DBBD9C346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5844" y="1110000"/>
            <a:ext cx="10195740" cy="4629235"/>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2" name="Titel 1">
            <a:extLst>
              <a:ext uri="{FF2B5EF4-FFF2-40B4-BE49-F238E27FC236}">
                <a16:creationId xmlns:a16="http://schemas.microsoft.com/office/drawing/2014/main" id="{EC1B4F62-B4E8-4B9F-B873-E303D88C8F4C}"/>
              </a:ext>
            </a:extLst>
          </p:cNvPr>
          <p:cNvSpPr>
            <a:spLocks noGrp="1"/>
          </p:cNvSpPr>
          <p:nvPr>
            <p:ph type="title"/>
          </p:nvPr>
        </p:nvSpPr>
        <p:spPr>
          <a:xfrm>
            <a:off x="1827770" y="1108131"/>
            <a:ext cx="8188026" cy="781961"/>
          </a:xfrm>
        </p:spPr>
        <p:txBody>
          <a:bodyPr anchor="b">
            <a:normAutofit/>
          </a:bodyPr>
          <a:lstStyle/>
          <a:p>
            <a:pPr algn="ctr"/>
            <a:r>
              <a:rPr lang="fr-FR" sz="4800" b="1" dirty="0" err="1"/>
              <a:t>Definition</a:t>
            </a:r>
            <a:r>
              <a:rPr lang="fr-FR" sz="4800" b="1" dirty="0"/>
              <a:t> der </a:t>
            </a:r>
            <a:r>
              <a:rPr lang="fr-FR" sz="4800" b="1" dirty="0" err="1"/>
              <a:t>Bischofskonferenz</a:t>
            </a:r>
            <a:endParaRPr lang="fr-FR" sz="4800" b="1" dirty="0"/>
          </a:p>
        </p:txBody>
      </p:sp>
      <p:sp>
        <p:nvSpPr>
          <p:cNvPr id="4" name="Foliennummernplatzhalter 3">
            <a:extLst>
              <a:ext uri="{FF2B5EF4-FFF2-40B4-BE49-F238E27FC236}">
                <a16:creationId xmlns:a16="http://schemas.microsoft.com/office/drawing/2014/main" id="{637D95FC-67CC-E958-069F-B59BC0B3DE20}"/>
              </a:ext>
            </a:extLst>
          </p:cNvPr>
          <p:cNvSpPr>
            <a:spLocks noGrp="1"/>
          </p:cNvSpPr>
          <p:nvPr>
            <p:ph type="sldNum" sz="quarter" idx="12"/>
          </p:nvPr>
        </p:nvSpPr>
        <p:spPr>
          <a:xfrm>
            <a:off x="11722608" y="18288"/>
            <a:ext cx="475488" cy="475488"/>
          </a:xfrm>
        </p:spPr>
        <p:txBody>
          <a:bodyPr>
            <a:normAutofit/>
          </a:bodyPr>
          <a:lstStyle/>
          <a:p>
            <a:pPr algn="ctr">
              <a:spcAft>
                <a:spcPts val="600"/>
              </a:spcAft>
            </a:pPr>
            <a:fld id="{BB730A2A-26AE-4AA5-ABFC-09AE780D0442}" type="slidenum">
              <a:rPr lang="de-DE" sz="900">
                <a:solidFill>
                  <a:schemeClr val="tx1">
                    <a:alpha val="70000"/>
                  </a:schemeClr>
                </a:solidFill>
              </a:rPr>
              <a:pPr algn="ctr">
                <a:spcAft>
                  <a:spcPts val="600"/>
                </a:spcAft>
              </a:pPr>
              <a:t>6</a:t>
            </a:fld>
            <a:endParaRPr lang="de-DE" sz="900">
              <a:solidFill>
                <a:schemeClr val="tx1">
                  <a:alpha val="70000"/>
                </a:schemeClr>
              </a:solidFill>
            </a:endParaRPr>
          </a:p>
        </p:txBody>
      </p:sp>
      <p:sp>
        <p:nvSpPr>
          <p:cNvPr id="6" name="Inhaltsplatzhalter 5">
            <a:extLst>
              <a:ext uri="{FF2B5EF4-FFF2-40B4-BE49-F238E27FC236}">
                <a16:creationId xmlns:a16="http://schemas.microsoft.com/office/drawing/2014/main" id="{BF4F4EEB-8CC9-4DBD-8133-317027901A04}"/>
              </a:ext>
            </a:extLst>
          </p:cNvPr>
          <p:cNvSpPr>
            <a:spLocks noGrp="1"/>
          </p:cNvSpPr>
          <p:nvPr>
            <p:ph idx="1"/>
          </p:nvPr>
        </p:nvSpPr>
        <p:spPr>
          <a:xfrm>
            <a:off x="1993641" y="1890092"/>
            <a:ext cx="8710935" cy="3686190"/>
          </a:xfrm>
        </p:spPr>
        <p:txBody>
          <a:bodyPr anchor="t">
            <a:normAutofit lnSpcReduction="10000"/>
          </a:bodyPr>
          <a:lstStyle/>
          <a:p>
            <a:pPr marL="0" indent="0">
              <a:lnSpc>
                <a:spcPct val="114000"/>
              </a:lnSpc>
              <a:buNone/>
            </a:pPr>
            <a:r>
              <a:rPr lang="fr-FR" sz="2000" b="1" dirty="0"/>
              <a:t>Um </a:t>
            </a:r>
            <a:r>
              <a:rPr lang="fr-FR" sz="2000" b="1" dirty="0" err="1"/>
              <a:t>geistlichen</a:t>
            </a:r>
            <a:r>
              <a:rPr lang="fr-FR" sz="2000" b="1" dirty="0"/>
              <a:t> </a:t>
            </a:r>
            <a:r>
              <a:rPr lang="fr-FR" sz="2000" b="1" dirty="0" err="1"/>
              <a:t>Missbrauch</a:t>
            </a:r>
            <a:r>
              <a:rPr lang="fr-FR" sz="2000" b="1" dirty="0"/>
              <a:t> </a:t>
            </a:r>
            <a:r>
              <a:rPr lang="fr-FR" sz="2000" b="1" dirty="0" err="1"/>
              <a:t>handelt</a:t>
            </a:r>
            <a:r>
              <a:rPr lang="fr-FR" sz="2000" b="1" dirty="0"/>
              <a:t> es </a:t>
            </a:r>
            <a:r>
              <a:rPr lang="fr-FR" sz="2000" b="1" dirty="0" err="1"/>
              <a:t>sich</a:t>
            </a:r>
            <a:r>
              <a:rPr lang="fr-FR" sz="2000" b="1" dirty="0"/>
              <a:t>, </a:t>
            </a:r>
            <a:r>
              <a:rPr lang="fr-FR" sz="2000" b="1" dirty="0" err="1"/>
              <a:t>wenn</a:t>
            </a:r>
            <a:r>
              <a:rPr lang="fr-FR" sz="2000" b="1" dirty="0"/>
              <a:t> der </a:t>
            </a:r>
            <a:r>
              <a:rPr lang="fr-FR" sz="2000" b="1" dirty="0" err="1"/>
              <a:t>Glaube</a:t>
            </a:r>
            <a:r>
              <a:rPr lang="fr-FR" sz="2000" b="1" dirty="0"/>
              <a:t>, die </a:t>
            </a:r>
            <a:r>
              <a:rPr lang="de-DE" sz="2000" b="1" dirty="0"/>
              <a:t>Theologie</a:t>
            </a:r>
            <a:r>
              <a:rPr lang="fr-FR" sz="2000" b="1" dirty="0"/>
              <a:t>, die Liturgie, die </a:t>
            </a:r>
            <a:r>
              <a:rPr lang="fr-FR" sz="2000" b="1" dirty="0" err="1"/>
              <a:t>Traditionen</a:t>
            </a:r>
            <a:r>
              <a:rPr lang="fr-FR" sz="2000" b="1" dirty="0"/>
              <a:t>, die </a:t>
            </a:r>
            <a:r>
              <a:rPr lang="fr-FR" sz="2000" b="1" dirty="0" err="1"/>
              <a:t>Spiritualität</a:t>
            </a:r>
            <a:r>
              <a:rPr lang="fr-FR" sz="2000" b="1" dirty="0"/>
              <a:t> </a:t>
            </a:r>
            <a:r>
              <a:rPr lang="fr-FR" sz="2000" b="1" dirty="0" err="1"/>
              <a:t>so</a:t>
            </a:r>
            <a:r>
              <a:rPr lang="fr-FR" sz="2000" b="1" dirty="0"/>
              <a:t> </a:t>
            </a:r>
            <a:r>
              <a:rPr lang="fr-FR" sz="2000" b="1" dirty="0" err="1"/>
              <a:t>verändert</a:t>
            </a:r>
            <a:r>
              <a:rPr lang="fr-FR" sz="2000" b="1" dirty="0"/>
              <a:t> </a:t>
            </a:r>
            <a:r>
              <a:rPr lang="fr-FR" sz="2000" b="1" dirty="0" err="1"/>
              <a:t>und</a:t>
            </a:r>
            <a:r>
              <a:rPr lang="fr-FR" sz="2000" b="1" dirty="0"/>
              <a:t> </a:t>
            </a:r>
            <a:r>
              <a:rPr lang="fr-FR" sz="2000" b="1" dirty="0" err="1"/>
              <a:t>benutzt</a:t>
            </a:r>
            <a:r>
              <a:rPr lang="fr-FR" sz="2000" b="1" dirty="0"/>
              <a:t> </a:t>
            </a:r>
            <a:r>
              <a:rPr lang="fr-FR" sz="2000" b="1" dirty="0" err="1"/>
              <a:t>werden</a:t>
            </a:r>
            <a:r>
              <a:rPr lang="fr-FR" sz="2000" b="1" dirty="0"/>
              <a:t>:</a:t>
            </a:r>
          </a:p>
          <a:p>
            <a:pPr>
              <a:lnSpc>
                <a:spcPct val="114000"/>
              </a:lnSpc>
            </a:pPr>
            <a:r>
              <a:rPr lang="fr-FR" sz="2000" b="1" dirty="0" err="1"/>
              <a:t>Dass</a:t>
            </a:r>
            <a:r>
              <a:rPr lang="fr-FR" sz="2000" b="1" dirty="0"/>
              <a:t> die </a:t>
            </a:r>
            <a:r>
              <a:rPr lang="fr-FR" sz="2000" b="1" dirty="0" err="1"/>
              <a:t>persönliche</a:t>
            </a:r>
            <a:r>
              <a:rPr lang="fr-FR" sz="2000" b="1" dirty="0"/>
              <a:t> </a:t>
            </a:r>
            <a:r>
              <a:rPr lang="fr-FR" sz="2000" b="1" dirty="0" err="1"/>
              <a:t>Freiheit</a:t>
            </a:r>
            <a:r>
              <a:rPr lang="fr-FR" sz="2000" b="1" dirty="0"/>
              <a:t> </a:t>
            </a:r>
            <a:r>
              <a:rPr lang="fr-FR" sz="2000" b="1" dirty="0" err="1"/>
              <a:t>und</a:t>
            </a:r>
            <a:r>
              <a:rPr lang="fr-FR" sz="2000" b="1" dirty="0"/>
              <a:t> </a:t>
            </a:r>
            <a:r>
              <a:rPr lang="fr-FR" sz="2000" b="1" dirty="0" err="1"/>
              <a:t>Mündigkeit</a:t>
            </a:r>
            <a:r>
              <a:rPr lang="fr-FR" sz="2000" b="1" dirty="0"/>
              <a:t> der </a:t>
            </a:r>
            <a:r>
              <a:rPr lang="fr-FR" sz="2000" b="1" dirty="0" err="1"/>
              <a:t>Glaubenden</a:t>
            </a:r>
            <a:r>
              <a:rPr lang="fr-FR" sz="2000" b="1" dirty="0"/>
              <a:t> </a:t>
            </a:r>
            <a:r>
              <a:rPr lang="fr-FR" sz="2000" b="1" dirty="0" err="1"/>
              <a:t>ohne</a:t>
            </a:r>
            <a:r>
              <a:rPr lang="fr-FR" sz="2000" b="1" dirty="0"/>
              <a:t> Not </a:t>
            </a:r>
            <a:r>
              <a:rPr lang="fr-FR" sz="2000" b="1" dirty="0" err="1"/>
              <a:t>und</a:t>
            </a:r>
            <a:r>
              <a:rPr lang="fr-FR" sz="2000" b="1" dirty="0"/>
              <a:t> rational </a:t>
            </a:r>
            <a:r>
              <a:rPr lang="fr-FR" sz="2000" b="1" dirty="0" err="1"/>
              <a:t>nachvollziehbare</a:t>
            </a:r>
            <a:r>
              <a:rPr lang="fr-FR" sz="2000" b="1" dirty="0"/>
              <a:t> </a:t>
            </a:r>
            <a:r>
              <a:rPr lang="fr-FR" sz="2000" b="1" dirty="0" err="1"/>
              <a:t>Gründe</a:t>
            </a:r>
            <a:r>
              <a:rPr lang="fr-FR" sz="2000" b="1" dirty="0"/>
              <a:t> </a:t>
            </a:r>
            <a:r>
              <a:rPr lang="fr-FR" sz="2000" b="1" dirty="0" err="1"/>
              <a:t>eingeschränkt</a:t>
            </a:r>
            <a:r>
              <a:rPr lang="fr-FR" sz="2000" b="1" dirty="0"/>
              <a:t> </a:t>
            </a:r>
            <a:r>
              <a:rPr lang="fr-FR" sz="2000" b="1" dirty="0" err="1"/>
              <a:t>werden</a:t>
            </a:r>
            <a:endParaRPr lang="fr-FR" sz="2000" b="1" dirty="0"/>
          </a:p>
          <a:p>
            <a:pPr>
              <a:lnSpc>
                <a:spcPct val="114000"/>
              </a:lnSpc>
            </a:pPr>
            <a:r>
              <a:rPr lang="fr-FR" sz="2000" b="1" dirty="0"/>
              <a:t>Die spirituelle </a:t>
            </a:r>
            <a:r>
              <a:rPr lang="fr-FR" sz="2000" b="1" dirty="0" err="1"/>
              <a:t>Selbstbestimmung</a:t>
            </a:r>
            <a:r>
              <a:rPr lang="fr-FR" sz="2000" b="1" dirty="0"/>
              <a:t> </a:t>
            </a:r>
            <a:r>
              <a:rPr lang="fr-FR" sz="2000" b="1" dirty="0" err="1"/>
              <a:t>und</a:t>
            </a:r>
            <a:r>
              <a:rPr lang="fr-FR" sz="2000" b="1" dirty="0"/>
              <a:t> </a:t>
            </a:r>
            <a:r>
              <a:rPr lang="fr-FR" sz="2000" b="1" dirty="0" err="1"/>
              <a:t>Religionsfreiheit</a:t>
            </a:r>
            <a:r>
              <a:rPr lang="fr-FR" sz="2000" b="1" dirty="0"/>
              <a:t> der </a:t>
            </a:r>
            <a:r>
              <a:rPr lang="fr-FR" sz="2000" b="1" dirty="0" err="1"/>
              <a:t>Glaubenden</a:t>
            </a:r>
            <a:r>
              <a:rPr lang="fr-FR" sz="2000" b="1" dirty="0"/>
              <a:t> </a:t>
            </a:r>
            <a:r>
              <a:rPr lang="fr-FR" sz="2000" b="1" dirty="0" err="1"/>
              <a:t>ignoriert</a:t>
            </a:r>
            <a:r>
              <a:rPr lang="fr-FR" sz="2000" b="1" dirty="0"/>
              <a:t> </a:t>
            </a:r>
            <a:r>
              <a:rPr lang="fr-FR" sz="2000" b="1" dirty="0" err="1"/>
              <a:t>oder</a:t>
            </a:r>
            <a:r>
              <a:rPr lang="fr-FR" sz="2000" b="1" dirty="0"/>
              <a:t> </a:t>
            </a:r>
            <a:r>
              <a:rPr lang="fr-FR" sz="2000" b="1" dirty="0" err="1"/>
              <a:t>beschädigt</a:t>
            </a:r>
            <a:r>
              <a:rPr lang="fr-FR" sz="2000" b="1" dirty="0"/>
              <a:t> </a:t>
            </a:r>
            <a:r>
              <a:rPr lang="fr-FR" sz="2000" b="1" dirty="0" err="1"/>
              <a:t>wird</a:t>
            </a:r>
            <a:endParaRPr lang="fr-FR" sz="2000" b="1" dirty="0"/>
          </a:p>
          <a:p>
            <a:pPr>
              <a:lnSpc>
                <a:spcPct val="114000"/>
              </a:lnSpc>
            </a:pPr>
            <a:r>
              <a:rPr lang="fr-FR" sz="2000" b="1" dirty="0"/>
              <a:t>Die </a:t>
            </a:r>
            <a:r>
              <a:rPr lang="fr-FR" sz="2000" b="1" dirty="0" err="1"/>
              <a:t>Würde</a:t>
            </a:r>
            <a:r>
              <a:rPr lang="fr-FR" sz="2000" b="1" dirty="0"/>
              <a:t> der </a:t>
            </a:r>
            <a:r>
              <a:rPr lang="fr-FR" sz="2000" b="1" dirty="0" err="1"/>
              <a:t>Glaubenden</a:t>
            </a:r>
            <a:r>
              <a:rPr lang="fr-FR" sz="2000" b="1" dirty="0"/>
              <a:t> </a:t>
            </a:r>
            <a:r>
              <a:rPr lang="fr-FR" sz="2000" b="1" dirty="0" err="1"/>
              <a:t>gemindert</a:t>
            </a:r>
            <a:r>
              <a:rPr lang="fr-FR" sz="2000" b="1" dirty="0"/>
              <a:t> </a:t>
            </a:r>
            <a:r>
              <a:rPr lang="fr-FR" sz="2000" b="1" dirty="0" err="1"/>
              <a:t>wird</a:t>
            </a:r>
            <a:endParaRPr lang="fr-FR" sz="2000" b="1" dirty="0"/>
          </a:p>
          <a:p>
            <a:pPr>
              <a:lnSpc>
                <a:spcPct val="114000"/>
              </a:lnSpc>
            </a:pPr>
            <a:r>
              <a:rPr lang="fr-FR" sz="2000" b="1" dirty="0" err="1"/>
              <a:t>Ihre</a:t>
            </a:r>
            <a:r>
              <a:rPr lang="fr-FR" sz="2000" b="1" dirty="0"/>
              <a:t> </a:t>
            </a:r>
            <a:r>
              <a:rPr lang="fr-FR" sz="2000" b="1" dirty="0" err="1"/>
              <a:t>psychische</a:t>
            </a:r>
            <a:r>
              <a:rPr lang="fr-FR" sz="2000" b="1" dirty="0"/>
              <a:t>, </a:t>
            </a:r>
            <a:r>
              <a:rPr lang="fr-FR" sz="2000" b="1" dirty="0" err="1"/>
              <a:t>soziale</a:t>
            </a:r>
            <a:r>
              <a:rPr lang="fr-FR" sz="2000" b="1" dirty="0"/>
              <a:t> </a:t>
            </a:r>
            <a:r>
              <a:rPr lang="fr-FR" sz="2000" b="1" dirty="0" err="1"/>
              <a:t>und</a:t>
            </a:r>
            <a:r>
              <a:rPr lang="fr-FR" sz="2000" b="1" dirty="0"/>
              <a:t> </a:t>
            </a:r>
            <a:r>
              <a:rPr lang="fr-FR" sz="2000" b="1" dirty="0" err="1"/>
              <a:t>oder</a:t>
            </a:r>
            <a:r>
              <a:rPr lang="fr-FR" sz="2000" b="1" dirty="0"/>
              <a:t> </a:t>
            </a:r>
            <a:r>
              <a:rPr lang="fr-FR" sz="2000" b="1" dirty="0" err="1"/>
              <a:t>körperliche</a:t>
            </a:r>
            <a:r>
              <a:rPr lang="fr-FR" sz="2000" b="1" dirty="0"/>
              <a:t> </a:t>
            </a:r>
            <a:r>
              <a:rPr lang="fr-FR" sz="2000" b="1" dirty="0" err="1"/>
              <a:t>Integrität</a:t>
            </a:r>
            <a:r>
              <a:rPr lang="fr-FR" sz="2000" b="1" dirty="0"/>
              <a:t> </a:t>
            </a:r>
            <a:r>
              <a:rPr lang="fr-FR" sz="2000" b="1" dirty="0" err="1"/>
              <a:t>schwerwiegend</a:t>
            </a:r>
            <a:r>
              <a:rPr lang="fr-FR" sz="2000" b="1" dirty="0"/>
              <a:t> </a:t>
            </a:r>
            <a:r>
              <a:rPr lang="fr-FR" sz="2000" b="1" dirty="0" err="1"/>
              <a:t>beschädigt</a:t>
            </a:r>
            <a:r>
              <a:rPr lang="fr-FR" sz="2000" b="1" dirty="0"/>
              <a:t> </a:t>
            </a:r>
            <a:r>
              <a:rPr lang="fr-FR" sz="2000" b="1" dirty="0" err="1"/>
              <a:t>wird</a:t>
            </a:r>
            <a:endParaRPr lang="fr-FR" sz="2000" b="1" dirty="0"/>
          </a:p>
          <a:p>
            <a:pPr algn="ctr"/>
            <a:endParaRPr lang="fr-FR" sz="1100" dirty="0"/>
          </a:p>
        </p:txBody>
      </p:sp>
      <p:sp>
        <p:nvSpPr>
          <p:cNvPr id="3" name="Fußzeilenplatzhalter 1">
            <a:extLst>
              <a:ext uri="{FF2B5EF4-FFF2-40B4-BE49-F238E27FC236}">
                <a16:creationId xmlns:a16="http://schemas.microsoft.com/office/drawing/2014/main" id="{61B76E25-9E36-AE31-3A71-59FE75C83EBF}"/>
              </a:ext>
            </a:extLst>
          </p:cNvPr>
          <p:cNvSpPr>
            <a:spLocks noGrp="1"/>
          </p:cNvSpPr>
          <p:nvPr>
            <p:ph type="ftr" sz="quarter" idx="11"/>
          </p:nvPr>
        </p:nvSpPr>
        <p:spPr>
          <a:xfrm>
            <a:off x="2899330" y="6273384"/>
            <a:ext cx="6388768" cy="365125"/>
          </a:xfrm>
          <a:solidFill>
            <a:schemeClr val="bg1"/>
          </a:solidFill>
        </p:spPr>
        <p:txBody>
          <a:bodyPr vert="horz" lIns="91440" tIns="45720" rIns="91440" bIns="45720" rtlCol="0" anchor="ctr">
            <a:normAutofit/>
          </a:bodyPr>
          <a:lstStyle/>
          <a:p>
            <a:pPr>
              <a:spcAft>
                <a:spcPts val="600"/>
              </a:spcAft>
            </a:pPr>
            <a:r>
              <a:rPr lang="en-US" b="1" kern="1200" dirty="0">
                <a:solidFill>
                  <a:schemeClr val="tx1">
                    <a:alpha val="70000"/>
                  </a:schemeClr>
                </a:solidFill>
                <a:latin typeface="+mn-lt"/>
                <a:ea typeface="+mn-ea"/>
                <a:cs typeface="+mn-cs"/>
              </a:rPr>
              <a:t>Dr. Peter Hundertmark – </a:t>
            </a:r>
            <a:r>
              <a:rPr lang="en-US" b="1" kern="1200" dirty="0">
                <a:solidFill>
                  <a:schemeClr val="tx1">
                    <a:alpha val="70000"/>
                  </a:schemeClr>
                </a:solidFill>
                <a:latin typeface="+mn-lt"/>
                <a:ea typeface="+mn-ea"/>
                <a:cs typeface="+mn-cs"/>
                <a:hlinkClick r:id="rId3"/>
              </a:rPr>
              <a:t>peter.Hundertmark@bistum-speyer.de</a:t>
            </a:r>
            <a:r>
              <a:rPr lang="en-US" b="1" kern="1200" dirty="0">
                <a:solidFill>
                  <a:schemeClr val="tx1">
                    <a:alpha val="70000"/>
                  </a:schemeClr>
                </a:solidFill>
                <a:latin typeface="+mn-lt"/>
                <a:ea typeface="+mn-ea"/>
                <a:cs typeface="+mn-cs"/>
              </a:rPr>
              <a:t> - www.geistlich.net</a:t>
            </a:r>
          </a:p>
        </p:txBody>
      </p:sp>
    </p:spTree>
    <p:extLst>
      <p:ext uri="{BB962C8B-B14F-4D97-AF65-F5344CB8AC3E}">
        <p14:creationId xmlns:p14="http://schemas.microsoft.com/office/powerpoint/2010/main" val="2464951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D7B6173-1D58-48E2-83CF-37350F315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E4CBDBB-4FBD-4B9E-BD01-054A81D43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a:extLst>
              <a:ext uri="{FF2B5EF4-FFF2-40B4-BE49-F238E27FC236}">
                <a16:creationId xmlns:a16="http://schemas.microsoft.com/office/drawing/2014/main" id="{B01A6F03-171F-40B2-8B2C-A061B89241F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16" name="Rectangle 15">
            <a:extLst>
              <a:ext uri="{FF2B5EF4-FFF2-40B4-BE49-F238E27FC236}">
                <a16:creationId xmlns:a16="http://schemas.microsoft.com/office/drawing/2014/main" id="{72C4834C-B602-4125-8264-BD0D55A588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53172EE5-132F-4DD4-8855-4DBBD9C346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5844" y="1110000"/>
            <a:ext cx="10195740" cy="4629235"/>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4" name="Titel 1">
            <a:extLst>
              <a:ext uri="{FF2B5EF4-FFF2-40B4-BE49-F238E27FC236}">
                <a16:creationId xmlns:a16="http://schemas.microsoft.com/office/drawing/2014/main" id="{FBEE153F-3D55-7E55-4E0C-488617A1668D}"/>
              </a:ext>
            </a:extLst>
          </p:cNvPr>
          <p:cNvSpPr>
            <a:spLocks noGrp="1"/>
          </p:cNvSpPr>
          <p:nvPr>
            <p:ph type="title"/>
          </p:nvPr>
        </p:nvSpPr>
        <p:spPr>
          <a:xfrm>
            <a:off x="1998875" y="1118765"/>
            <a:ext cx="8188026" cy="827575"/>
          </a:xfrm>
        </p:spPr>
        <p:txBody>
          <a:bodyPr anchor="b">
            <a:normAutofit/>
          </a:bodyPr>
          <a:lstStyle/>
          <a:p>
            <a:pPr algn="ctr"/>
            <a:r>
              <a:rPr lang="fr-FR" sz="4800" b="1" dirty="0" err="1"/>
              <a:t>Grundrechte</a:t>
            </a:r>
            <a:r>
              <a:rPr lang="fr-FR" sz="4800" b="1" dirty="0"/>
              <a:t> der </a:t>
            </a:r>
            <a:r>
              <a:rPr lang="fr-FR" sz="4800" b="1" dirty="0" err="1"/>
              <a:t>Gläubigen</a:t>
            </a:r>
            <a:endParaRPr lang="fr-FR" sz="4800" b="1" dirty="0"/>
          </a:p>
        </p:txBody>
      </p:sp>
      <p:sp>
        <p:nvSpPr>
          <p:cNvPr id="5" name="Foliennummernplatzhalter 4">
            <a:extLst>
              <a:ext uri="{FF2B5EF4-FFF2-40B4-BE49-F238E27FC236}">
                <a16:creationId xmlns:a16="http://schemas.microsoft.com/office/drawing/2014/main" id="{3F0000D2-306F-B82A-26C0-E7AA8935E03C}"/>
              </a:ext>
            </a:extLst>
          </p:cNvPr>
          <p:cNvSpPr>
            <a:spLocks noGrp="1"/>
          </p:cNvSpPr>
          <p:nvPr>
            <p:ph type="sldNum" sz="quarter" idx="12"/>
          </p:nvPr>
        </p:nvSpPr>
        <p:spPr>
          <a:xfrm>
            <a:off x="11722608" y="18288"/>
            <a:ext cx="475488" cy="475488"/>
          </a:xfrm>
        </p:spPr>
        <p:txBody>
          <a:bodyPr>
            <a:normAutofit/>
          </a:bodyPr>
          <a:lstStyle/>
          <a:p>
            <a:pPr algn="ctr">
              <a:spcAft>
                <a:spcPts val="600"/>
              </a:spcAft>
            </a:pPr>
            <a:fld id="{BB730A2A-26AE-4AA5-ABFC-09AE780D0442}" type="slidenum">
              <a:rPr lang="de-DE" sz="900">
                <a:solidFill>
                  <a:schemeClr val="tx1">
                    <a:alpha val="70000"/>
                  </a:schemeClr>
                </a:solidFill>
              </a:rPr>
              <a:pPr algn="ctr">
                <a:spcAft>
                  <a:spcPts val="600"/>
                </a:spcAft>
              </a:pPr>
              <a:t>7</a:t>
            </a:fld>
            <a:endParaRPr lang="de-DE" sz="900">
              <a:solidFill>
                <a:schemeClr val="tx1">
                  <a:alpha val="70000"/>
                </a:schemeClr>
              </a:solidFill>
            </a:endParaRPr>
          </a:p>
        </p:txBody>
      </p:sp>
      <p:sp>
        <p:nvSpPr>
          <p:cNvPr id="3" name="Inhaltsplatzhalter 2">
            <a:extLst>
              <a:ext uri="{FF2B5EF4-FFF2-40B4-BE49-F238E27FC236}">
                <a16:creationId xmlns:a16="http://schemas.microsoft.com/office/drawing/2014/main" id="{29BBAF7D-56E1-09FF-9D44-76252307414A}"/>
              </a:ext>
            </a:extLst>
          </p:cNvPr>
          <p:cNvSpPr>
            <a:spLocks noGrp="1"/>
          </p:cNvSpPr>
          <p:nvPr>
            <p:ph idx="1"/>
          </p:nvPr>
        </p:nvSpPr>
        <p:spPr>
          <a:xfrm>
            <a:off x="1554481" y="1808480"/>
            <a:ext cx="9357360" cy="3767802"/>
          </a:xfrm>
        </p:spPr>
        <p:txBody>
          <a:bodyPr anchor="t">
            <a:noAutofit/>
          </a:bodyPr>
          <a:lstStyle/>
          <a:p>
            <a:pPr marL="0" indent="0">
              <a:lnSpc>
                <a:spcPct val="114000"/>
              </a:lnSpc>
              <a:buNone/>
            </a:pPr>
            <a:r>
              <a:rPr lang="de-DE" sz="2000" dirty="0"/>
              <a:t>Can. 208 — Unter allen Gläubigen besteht, und zwar aufgrund ihrer Wiedergeburt in Christus, eine wahre Gleichheit in ihrer Würde und Tätigkeit, kraft der alle je nach ihrer eigenen Stellung und Aufgabe am Aufbau des Leibes Christi mitwirken.</a:t>
            </a:r>
          </a:p>
          <a:p>
            <a:pPr marL="0" indent="0">
              <a:lnSpc>
                <a:spcPct val="114000"/>
              </a:lnSpc>
              <a:buNone/>
            </a:pPr>
            <a:r>
              <a:rPr lang="de-DE" sz="2000" dirty="0"/>
              <a:t>Can. 214 — Die Gläubigen haben das Recht… der eigenen Form des geistlichen Lebens zu folgen…</a:t>
            </a:r>
          </a:p>
          <a:p>
            <a:pPr marL="0" indent="0">
              <a:lnSpc>
                <a:spcPct val="114000"/>
              </a:lnSpc>
              <a:buNone/>
            </a:pPr>
            <a:r>
              <a:rPr lang="de-DE" sz="2000" dirty="0"/>
              <a:t>Can. 217 — Da ja die Gläubigen durch die Taufe zu einem Leben nach der Lehre des Evangeliums berufen sind, haben sie das Recht auf eine christliche Erziehung, durch die sie in angemessener Weise zur Erlangung der Reife der menschlichen Person und zugleich zur Erkenntnis des Heilsgeheimnisses und zu einem Leben danach angeleitet werden.</a:t>
            </a:r>
          </a:p>
        </p:txBody>
      </p:sp>
      <p:sp>
        <p:nvSpPr>
          <p:cNvPr id="6" name="Fußzeilenplatzhalter 1">
            <a:extLst>
              <a:ext uri="{FF2B5EF4-FFF2-40B4-BE49-F238E27FC236}">
                <a16:creationId xmlns:a16="http://schemas.microsoft.com/office/drawing/2014/main" id="{71F48852-B765-B30A-CD1B-C247B8B43D59}"/>
              </a:ext>
            </a:extLst>
          </p:cNvPr>
          <p:cNvSpPr>
            <a:spLocks noGrp="1"/>
          </p:cNvSpPr>
          <p:nvPr>
            <p:ph type="ftr" sz="quarter" idx="11"/>
          </p:nvPr>
        </p:nvSpPr>
        <p:spPr>
          <a:xfrm>
            <a:off x="3028026" y="6253627"/>
            <a:ext cx="6388768" cy="365125"/>
          </a:xfrm>
          <a:solidFill>
            <a:schemeClr val="bg1"/>
          </a:solidFill>
        </p:spPr>
        <p:txBody>
          <a:bodyPr vert="horz" lIns="91440" tIns="45720" rIns="91440" bIns="45720" rtlCol="0" anchor="ctr">
            <a:normAutofit/>
          </a:bodyPr>
          <a:lstStyle/>
          <a:p>
            <a:pPr>
              <a:spcAft>
                <a:spcPts val="600"/>
              </a:spcAft>
            </a:pPr>
            <a:r>
              <a:rPr lang="en-US" b="1" kern="1200" dirty="0">
                <a:solidFill>
                  <a:schemeClr val="tx1">
                    <a:alpha val="70000"/>
                  </a:schemeClr>
                </a:solidFill>
                <a:latin typeface="+mn-lt"/>
                <a:ea typeface="+mn-ea"/>
                <a:cs typeface="+mn-cs"/>
              </a:rPr>
              <a:t>Dr. Peter Hundertmark - phu.speyer@gmail.com - www.geistlich.net</a:t>
            </a:r>
          </a:p>
        </p:txBody>
      </p:sp>
    </p:spTree>
    <p:extLst>
      <p:ext uri="{BB962C8B-B14F-4D97-AF65-F5344CB8AC3E}">
        <p14:creationId xmlns:p14="http://schemas.microsoft.com/office/powerpoint/2010/main" val="1424833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7B6173-1D58-48E2-83CF-37350F315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E4CBDBB-4FBD-4B9E-BD01-054A81D43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B01A6F03-171F-40B2-8B2C-A061B89241F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15" name="Rectangle 14">
            <a:extLst>
              <a:ext uri="{FF2B5EF4-FFF2-40B4-BE49-F238E27FC236}">
                <a16:creationId xmlns:a16="http://schemas.microsoft.com/office/drawing/2014/main" id="{72C4834C-B602-4125-8264-BD0D55A588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53172EE5-132F-4DD4-8855-4DBBD9C346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5844" y="1110000"/>
            <a:ext cx="10195740" cy="4629235"/>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2" name="Foliennummernplatzhalter 1">
            <a:extLst>
              <a:ext uri="{FF2B5EF4-FFF2-40B4-BE49-F238E27FC236}">
                <a16:creationId xmlns:a16="http://schemas.microsoft.com/office/drawing/2014/main" id="{7DD0CA18-0C0C-4EE9-3FB3-0D73B953FB3F}"/>
              </a:ext>
            </a:extLst>
          </p:cNvPr>
          <p:cNvSpPr>
            <a:spLocks noGrp="1"/>
          </p:cNvSpPr>
          <p:nvPr>
            <p:ph type="sldNum" sz="quarter" idx="12"/>
          </p:nvPr>
        </p:nvSpPr>
        <p:spPr>
          <a:xfrm>
            <a:off x="11722608" y="18288"/>
            <a:ext cx="475488" cy="475488"/>
          </a:xfrm>
        </p:spPr>
        <p:txBody>
          <a:bodyPr vert="horz" lIns="91440" tIns="45720" rIns="91440" bIns="45720" rtlCol="0" anchor="ctr">
            <a:normAutofit/>
          </a:bodyPr>
          <a:lstStyle/>
          <a:p>
            <a:pPr algn="ctr">
              <a:spcAft>
                <a:spcPts val="600"/>
              </a:spcAft>
            </a:pPr>
            <a:fld id="{BB730A2A-26AE-4AA5-ABFC-09AE780D0442}" type="slidenum">
              <a:rPr lang="en-US" sz="900">
                <a:solidFill>
                  <a:schemeClr val="tx1">
                    <a:alpha val="70000"/>
                  </a:schemeClr>
                </a:solidFill>
              </a:rPr>
              <a:pPr algn="ctr">
                <a:spcAft>
                  <a:spcPts val="600"/>
                </a:spcAft>
              </a:pPr>
              <a:t>8</a:t>
            </a:fld>
            <a:endParaRPr lang="en-US" sz="900">
              <a:solidFill>
                <a:schemeClr val="tx1">
                  <a:alpha val="70000"/>
                </a:schemeClr>
              </a:solidFill>
            </a:endParaRPr>
          </a:p>
        </p:txBody>
      </p:sp>
      <p:sp>
        <p:nvSpPr>
          <p:cNvPr id="4" name="Textfeld 3">
            <a:extLst>
              <a:ext uri="{FF2B5EF4-FFF2-40B4-BE49-F238E27FC236}">
                <a16:creationId xmlns:a16="http://schemas.microsoft.com/office/drawing/2014/main" id="{91BDB2FB-AC3D-2F2C-E608-97BD4F9B02FC}"/>
              </a:ext>
            </a:extLst>
          </p:cNvPr>
          <p:cNvSpPr txBox="1"/>
          <p:nvPr/>
        </p:nvSpPr>
        <p:spPr>
          <a:xfrm>
            <a:off x="1384041" y="1690436"/>
            <a:ext cx="9069214" cy="3920656"/>
          </a:xfrm>
          <a:prstGeom prst="rect">
            <a:avLst/>
          </a:prstGeom>
        </p:spPr>
        <p:txBody>
          <a:bodyPr vert="horz" lIns="91440" tIns="45720" rIns="91440" bIns="45720" rtlCol="0" anchor="t">
            <a:normAutofit/>
          </a:bodyPr>
          <a:lstStyle/>
          <a:p>
            <a:pPr>
              <a:lnSpc>
                <a:spcPct val="114000"/>
              </a:lnSpc>
              <a:spcAft>
                <a:spcPts val="600"/>
              </a:spcAft>
            </a:pPr>
            <a:r>
              <a:rPr lang="en-US" sz="2000" dirty="0"/>
              <a:t>Can. 219 — Alle </a:t>
            </a:r>
            <a:r>
              <a:rPr lang="en-US" sz="2000" dirty="0" err="1"/>
              <a:t>Gläubigen</a:t>
            </a:r>
            <a:r>
              <a:rPr lang="en-US" sz="2000" dirty="0"/>
              <a:t> </a:t>
            </a:r>
            <a:r>
              <a:rPr lang="en-US" sz="2000" dirty="0" err="1"/>
              <a:t>haben</a:t>
            </a:r>
            <a:r>
              <a:rPr lang="en-US" sz="2000" dirty="0"/>
              <a:t> das </a:t>
            </a:r>
            <a:r>
              <a:rPr lang="en-US" sz="2000" dirty="0" err="1"/>
              <a:t>Recht</a:t>
            </a:r>
            <a:r>
              <a:rPr lang="en-US" sz="2000" dirty="0"/>
              <a:t>, </a:t>
            </a:r>
            <a:r>
              <a:rPr lang="en-US" sz="2000" dirty="0" err="1"/>
              <a:t>ihren</a:t>
            </a:r>
            <a:r>
              <a:rPr lang="en-US" sz="2000" dirty="0"/>
              <a:t> </a:t>
            </a:r>
            <a:r>
              <a:rPr lang="en-US" sz="2000" dirty="0" err="1"/>
              <a:t>Lebensstand</a:t>
            </a:r>
            <a:r>
              <a:rPr lang="en-US" sz="2000" dirty="0"/>
              <a:t> </a:t>
            </a:r>
            <a:r>
              <a:rPr lang="en-US" sz="2000" dirty="0" err="1"/>
              <a:t>frei</a:t>
            </a:r>
            <a:r>
              <a:rPr lang="en-US" sz="2000" dirty="0"/>
              <a:t> von </a:t>
            </a:r>
            <a:r>
              <a:rPr lang="en-US" sz="2000" dirty="0" err="1"/>
              <a:t>jeglichem</a:t>
            </a:r>
            <a:r>
              <a:rPr lang="en-US" sz="2000" dirty="0"/>
              <a:t> </a:t>
            </a:r>
            <a:r>
              <a:rPr lang="en-US" sz="2000" dirty="0" err="1"/>
              <a:t>Zwang</a:t>
            </a:r>
            <a:r>
              <a:rPr lang="en-US" sz="2000" dirty="0"/>
              <a:t> </a:t>
            </a:r>
            <a:r>
              <a:rPr lang="en-US" sz="2000" dirty="0" err="1"/>
              <a:t>zu</a:t>
            </a:r>
            <a:r>
              <a:rPr lang="en-US" sz="2000" dirty="0"/>
              <a:t> </a:t>
            </a:r>
            <a:r>
              <a:rPr lang="en-US" sz="2000" dirty="0" err="1"/>
              <a:t>wählen</a:t>
            </a:r>
            <a:r>
              <a:rPr lang="en-US" sz="2000" dirty="0"/>
              <a:t>.</a:t>
            </a:r>
          </a:p>
          <a:p>
            <a:pPr>
              <a:lnSpc>
                <a:spcPct val="114000"/>
              </a:lnSpc>
              <a:spcAft>
                <a:spcPts val="600"/>
              </a:spcAft>
            </a:pPr>
            <a:r>
              <a:rPr lang="en-US" sz="2000" dirty="0"/>
              <a:t>Can. 220 — </a:t>
            </a:r>
            <a:r>
              <a:rPr lang="en-US" sz="2000" dirty="0" err="1"/>
              <a:t>Niemand</a:t>
            </a:r>
            <a:r>
              <a:rPr lang="en-US" sz="2000" dirty="0"/>
              <a:t> </a:t>
            </a:r>
            <a:r>
              <a:rPr lang="en-US" sz="2000" dirty="0" err="1"/>
              <a:t>darf</a:t>
            </a:r>
            <a:r>
              <a:rPr lang="en-US" sz="2000" dirty="0"/>
              <a:t> den </a:t>
            </a:r>
            <a:r>
              <a:rPr lang="en-US" sz="2000" dirty="0" err="1"/>
              <a:t>guten</a:t>
            </a:r>
            <a:r>
              <a:rPr lang="en-US" sz="2000" dirty="0"/>
              <a:t> Ruf, den </a:t>
            </a:r>
            <a:r>
              <a:rPr lang="en-US" sz="2000" dirty="0" err="1"/>
              <a:t>jemand</a:t>
            </a:r>
            <a:r>
              <a:rPr lang="en-US" sz="2000" dirty="0"/>
              <a:t> hat, </a:t>
            </a:r>
            <a:r>
              <a:rPr lang="en-US" sz="2000" dirty="0" err="1"/>
              <a:t>rechtswidrig</a:t>
            </a:r>
            <a:r>
              <a:rPr lang="en-US" sz="2000" dirty="0"/>
              <a:t> </a:t>
            </a:r>
            <a:r>
              <a:rPr lang="en-US" sz="2000" dirty="0" err="1"/>
              <a:t>schädigen</a:t>
            </a:r>
            <a:r>
              <a:rPr lang="en-US" sz="2000" dirty="0"/>
              <a:t> und das </a:t>
            </a:r>
            <a:r>
              <a:rPr lang="en-US" sz="2000" dirty="0" err="1"/>
              <a:t>persönliche</a:t>
            </a:r>
            <a:r>
              <a:rPr lang="en-US" sz="2000" dirty="0"/>
              <a:t> </a:t>
            </a:r>
            <a:r>
              <a:rPr lang="en-US" sz="2000" dirty="0" err="1"/>
              <a:t>Recht</a:t>
            </a:r>
            <a:r>
              <a:rPr lang="en-US" sz="2000" dirty="0"/>
              <a:t> </a:t>
            </a:r>
            <a:r>
              <a:rPr lang="en-US" sz="2000" dirty="0" err="1"/>
              <a:t>eines</a:t>
            </a:r>
            <a:r>
              <a:rPr lang="en-US" sz="2000" dirty="0"/>
              <a:t> </a:t>
            </a:r>
            <a:r>
              <a:rPr lang="en-US" sz="2000" dirty="0" err="1"/>
              <a:t>jeden</a:t>
            </a:r>
            <a:r>
              <a:rPr lang="en-US" sz="2000" dirty="0"/>
              <a:t> auf den Schutz der </a:t>
            </a:r>
            <a:r>
              <a:rPr lang="en-US" sz="2000" dirty="0" err="1"/>
              <a:t>eigenen</a:t>
            </a:r>
            <a:r>
              <a:rPr lang="en-US" sz="2000" dirty="0"/>
              <a:t> </a:t>
            </a:r>
            <a:r>
              <a:rPr lang="en-US" sz="2000" dirty="0" err="1"/>
              <a:t>Intimsphäre</a:t>
            </a:r>
            <a:r>
              <a:rPr lang="en-US" sz="2000" dirty="0"/>
              <a:t> </a:t>
            </a:r>
            <a:r>
              <a:rPr lang="en-US" sz="2000" dirty="0" err="1"/>
              <a:t>verletzen</a:t>
            </a:r>
            <a:r>
              <a:rPr lang="en-US" sz="2000" dirty="0"/>
              <a:t>.</a:t>
            </a:r>
          </a:p>
          <a:p>
            <a:pPr>
              <a:lnSpc>
                <a:spcPct val="114000"/>
              </a:lnSpc>
              <a:spcAft>
                <a:spcPts val="600"/>
              </a:spcAft>
            </a:pPr>
            <a:endParaRPr lang="en-US" sz="2000" dirty="0"/>
          </a:p>
        </p:txBody>
      </p:sp>
      <p:sp>
        <p:nvSpPr>
          <p:cNvPr id="3" name="Fußzeilenplatzhalter 1">
            <a:extLst>
              <a:ext uri="{FF2B5EF4-FFF2-40B4-BE49-F238E27FC236}">
                <a16:creationId xmlns:a16="http://schemas.microsoft.com/office/drawing/2014/main" id="{03E28627-713E-C88F-F78C-57ACDE3902F1}"/>
              </a:ext>
            </a:extLst>
          </p:cNvPr>
          <p:cNvSpPr>
            <a:spLocks noGrp="1"/>
          </p:cNvSpPr>
          <p:nvPr>
            <p:ph type="ftr" sz="quarter" idx="11"/>
          </p:nvPr>
        </p:nvSpPr>
        <p:spPr>
          <a:xfrm>
            <a:off x="2899330" y="6273384"/>
            <a:ext cx="6388768" cy="365125"/>
          </a:xfrm>
          <a:solidFill>
            <a:schemeClr val="bg1"/>
          </a:solidFill>
        </p:spPr>
        <p:txBody>
          <a:bodyPr vert="horz" lIns="91440" tIns="45720" rIns="91440" bIns="45720" rtlCol="0" anchor="ctr">
            <a:normAutofit/>
          </a:bodyPr>
          <a:lstStyle/>
          <a:p>
            <a:pPr>
              <a:spcAft>
                <a:spcPts val="600"/>
              </a:spcAft>
            </a:pPr>
            <a:r>
              <a:rPr lang="en-US" b="1" kern="1200" dirty="0">
                <a:solidFill>
                  <a:schemeClr val="tx1">
                    <a:alpha val="70000"/>
                  </a:schemeClr>
                </a:solidFill>
                <a:latin typeface="+mn-lt"/>
                <a:ea typeface="+mn-ea"/>
                <a:cs typeface="+mn-cs"/>
              </a:rPr>
              <a:t>Dr. Peter Hundertmark – </a:t>
            </a:r>
            <a:r>
              <a:rPr lang="en-US" b="1" kern="1200" dirty="0">
                <a:solidFill>
                  <a:schemeClr val="tx1">
                    <a:alpha val="70000"/>
                  </a:schemeClr>
                </a:solidFill>
                <a:latin typeface="+mn-lt"/>
                <a:ea typeface="+mn-ea"/>
                <a:cs typeface="+mn-cs"/>
                <a:hlinkClick r:id="rId3"/>
              </a:rPr>
              <a:t>peter.Hundertmark@bistum-speyer.de</a:t>
            </a:r>
            <a:r>
              <a:rPr lang="en-US" b="1" kern="1200" dirty="0">
                <a:solidFill>
                  <a:schemeClr val="tx1">
                    <a:alpha val="70000"/>
                  </a:schemeClr>
                </a:solidFill>
                <a:latin typeface="+mn-lt"/>
                <a:ea typeface="+mn-ea"/>
                <a:cs typeface="+mn-cs"/>
              </a:rPr>
              <a:t> - www.geistlich.net</a:t>
            </a:r>
          </a:p>
        </p:txBody>
      </p:sp>
    </p:spTree>
    <p:extLst>
      <p:ext uri="{BB962C8B-B14F-4D97-AF65-F5344CB8AC3E}">
        <p14:creationId xmlns:p14="http://schemas.microsoft.com/office/powerpoint/2010/main" val="1642961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D7B6173-1D58-48E2-83CF-37350F315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E4CBDBB-4FBD-4B9E-BD01-054A81D43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a:extLst>
              <a:ext uri="{FF2B5EF4-FFF2-40B4-BE49-F238E27FC236}">
                <a16:creationId xmlns:a16="http://schemas.microsoft.com/office/drawing/2014/main" id="{B01A6F03-171F-40B2-8B2C-A061B89241F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16" name="Rectangle 15">
            <a:extLst>
              <a:ext uri="{FF2B5EF4-FFF2-40B4-BE49-F238E27FC236}">
                <a16:creationId xmlns:a16="http://schemas.microsoft.com/office/drawing/2014/main" id="{72C4834C-B602-4125-8264-BD0D55A588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53172EE5-132F-4DD4-8855-4DBBD9C346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5844" y="1110000"/>
            <a:ext cx="10195740" cy="4629235"/>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3" name="Foliennummernplatzhalter 2">
            <a:extLst>
              <a:ext uri="{FF2B5EF4-FFF2-40B4-BE49-F238E27FC236}">
                <a16:creationId xmlns:a16="http://schemas.microsoft.com/office/drawing/2014/main" id="{B441E995-75C5-45EE-3CDC-DBED3C8A4B63}"/>
              </a:ext>
            </a:extLst>
          </p:cNvPr>
          <p:cNvSpPr>
            <a:spLocks noGrp="1"/>
          </p:cNvSpPr>
          <p:nvPr>
            <p:ph type="sldNum" sz="quarter" idx="12"/>
          </p:nvPr>
        </p:nvSpPr>
        <p:spPr>
          <a:xfrm>
            <a:off x="11722608" y="18288"/>
            <a:ext cx="475488" cy="475488"/>
          </a:xfrm>
        </p:spPr>
        <p:txBody>
          <a:bodyPr>
            <a:normAutofit/>
          </a:bodyPr>
          <a:lstStyle/>
          <a:p>
            <a:pPr algn="ctr">
              <a:spcAft>
                <a:spcPts val="600"/>
              </a:spcAft>
            </a:pPr>
            <a:fld id="{BB730A2A-26AE-4AA5-ABFC-09AE780D0442}" type="slidenum">
              <a:rPr lang="de-DE" sz="900">
                <a:solidFill>
                  <a:schemeClr val="tx1">
                    <a:alpha val="70000"/>
                  </a:schemeClr>
                </a:solidFill>
              </a:rPr>
              <a:pPr algn="ctr">
                <a:spcAft>
                  <a:spcPts val="600"/>
                </a:spcAft>
              </a:pPr>
              <a:t>9</a:t>
            </a:fld>
            <a:endParaRPr lang="de-DE" sz="900">
              <a:solidFill>
                <a:schemeClr val="tx1">
                  <a:alpha val="70000"/>
                </a:schemeClr>
              </a:solidFill>
            </a:endParaRPr>
          </a:p>
        </p:txBody>
      </p:sp>
      <p:sp>
        <p:nvSpPr>
          <p:cNvPr id="5" name="Inhaltsplatzhalter 4">
            <a:extLst>
              <a:ext uri="{FF2B5EF4-FFF2-40B4-BE49-F238E27FC236}">
                <a16:creationId xmlns:a16="http://schemas.microsoft.com/office/drawing/2014/main" id="{354C1156-C4C8-15A5-D66B-84797C26678D}"/>
              </a:ext>
            </a:extLst>
          </p:cNvPr>
          <p:cNvSpPr>
            <a:spLocks noGrp="1"/>
          </p:cNvSpPr>
          <p:nvPr>
            <p:ph idx="1"/>
          </p:nvPr>
        </p:nvSpPr>
        <p:spPr>
          <a:xfrm>
            <a:off x="1997292" y="1511049"/>
            <a:ext cx="8192843" cy="3827136"/>
          </a:xfrm>
        </p:spPr>
        <p:txBody>
          <a:bodyPr anchor="t">
            <a:noAutofit/>
          </a:bodyPr>
          <a:lstStyle/>
          <a:p>
            <a:pPr marL="0" indent="0">
              <a:lnSpc>
                <a:spcPct val="114000"/>
              </a:lnSpc>
              <a:buNone/>
            </a:pPr>
            <a:r>
              <a:rPr lang="de-DE" sz="2000" dirty="0"/>
              <a:t>Jeder Missbrauch ist Machtmissbrauch. In der Kirche wird Machtmissbrauch in der Regel durch „fromme Mäntelchen“ versteckt. Kein*e Täter*in braucht physische Gewalt, um Übergriffe durchsetzen zu können. </a:t>
            </a:r>
          </a:p>
          <a:p>
            <a:pPr marL="0" indent="0">
              <a:lnSpc>
                <a:spcPct val="114000"/>
              </a:lnSpc>
              <a:buNone/>
            </a:pPr>
            <a:r>
              <a:rPr lang="de-DE" sz="2000" dirty="0"/>
              <a:t>Während bei sexuellen Übergriffen die Täter sehr überwiegend Männer sind, sind bei spirituellem Missbrauch sowohl Männer als auch Frauen als Täter*innen bekannt. </a:t>
            </a:r>
          </a:p>
          <a:p>
            <a:pPr marL="0" indent="0">
              <a:lnSpc>
                <a:spcPct val="114000"/>
              </a:lnSpc>
              <a:buNone/>
            </a:pPr>
            <a:r>
              <a:rPr lang="de-DE" sz="2000" dirty="0"/>
              <a:t>Geistlicher Missbrauch passiert nicht einfach, ist auch kein einmaliger Fehltritt, sondern wird sorgfältig vorbereitet und angebahnt</a:t>
            </a:r>
          </a:p>
          <a:p>
            <a:pPr marL="0" indent="0">
              <a:lnSpc>
                <a:spcPct val="114000"/>
              </a:lnSpc>
              <a:buNone/>
            </a:pPr>
            <a:r>
              <a:rPr lang="de-DE" sz="2000" dirty="0"/>
              <a:t>Geistlicher Missbrauch ist Übergriff – nicht Konflikt: eine Seite profitiert in illegitimer Weise zum Nachteil der anderen Seite. </a:t>
            </a:r>
            <a:endParaRPr lang="fr-FR" sz="2000" dirty="0"/>
          </a:p>
        </p:txBody>
      </p:sp>
      <p:sp>
        <p:nvSpPr>
          <p:cNvPr id="2" name="Fußzeilenplatzhalter 1">
            <a:extLst>
              <a:ext uri="{FF2B5EF4-FFF2-40B4-BE49-F238E27FC236}">
                <a16:creationId xmlns:a16="http://schemas.microsoft.com/office/drawing/2014/main" id="{8D58A46D-97E3-CA35-61D9-0A6DD86E0620}"/>
              </a:ext>
            </a:extLst>
          </p:cNvPr>
          <p:cNvSpPr>
            <a:spLocks noGrp="1"/>
          </p:cNvSpPr>
          <p:nvPr>
            <p:ph type="ftr" sz="quarter" idx="11"/>
          </p:nvPr>
        </p:nvSpPr>
        <p:spPr>
          <a:xfrm>
            <a:off x="2899330" y="6273384"/>
            <a:ext cx="6388768" cy="365125"/>
          </a:xfrm>
          <a:solidFill>
            <a:schemeClr val="bg1"/>
          </a:solidFill>
        </p:spPr>
        <p:txBody>
          <a:bodyPr vert="horz" lIns="91440" tIns="45720" rIns="91440" bIns="45720" rtlCol="0" anchor="ctr">
            <a:normAutofit/>
          </a:bodyPr>
          <a:lstStyle/>
          <a:p>
            <a:pPr>
              <a:spcAft>
                <a:spcPts val="600"/>
              </a:spcAft>
            </a:pPr>
            <a:r>
              <a:rPr lang="en-US" b="1" kern="1200" dirty="0">
                <a:solidFill>
                  <a:schemeClr val="tx1">
                    <a:alpha val="70000"/>
                  </a:schemeClr>
                </a:solidFill>
                <a:latin typeface="+mn-lt"/>
                <a:ea typeface="+mn-ea"/>
                <a:cs typeface="+mn-cs"/>
              </a:rPr>
              <a:t>Dr. Peter Hundertmark – </a:t>
            </a:r>
            <a:r>
              <a:rPr lang="en-US" b="1" kern="1200" dirty="0">
                <a:solidFill>
                  <a:schemeClr val="tx1">
                    <a:alpha val="70000"/>
                  </a:schemeClr>
                </a:solidFill>
                <a:latin typeface="+mn-lt"/>
                <a:ea typeface="+mn-ea"/>
                <a:cs typeface="+mn-cs"/>
                <a:hlinkClick r:id="rId3"/>
              </a:rPr>
              <a:t>peter.Hundertmark@bistum-speyer.de</a:t>
            </a:r>
            <a:r>
              <a:rPr lang="en-US" b="1" kern="1200" dirty="0">
                <a:solidFill>
                  <a:schemeClr val="tx1">
                    <a:alpha val="70000"/>
                  </a:schemeClr>
                </a:solidFill>
                <a:latin typeface="+mn-lt"/>
                <a:ea typeface="+mn-ea"/>
                <a:cs typeface="+mn-cs"/>
              </a:rPr>
              <a:t> - www.geistlich.net</a:t>
            </a:r>
          </a:p>
        </p:txBody>
      </p:sp>
    </p:spTree>
    <p:extLst>
      <p:ext uri="{BB962C8B-B14F-4D97-AF65-F5344CB8AC3E}">
        <p14:creationId xmlns:p14="http://schemas.microsoft.com/office/powerpoint/2010/main" val="3279562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2842</Words>
  <Application>Microsoft Office PowerPoint</Application>
  <PresentationFormat>Breitbild</PresentationFormat>
  <Paragraphs>220</Paragraphs>
  <Slides>29</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29</vt:i4>
      </vt:variant>
    </vt:vector>
  </HeadingPairs>
  <TitlesOfParts>
    <vt:vector size="35" baseType="lpstr">
      <vt:lpstr>Aptos</vt:lpstr>
      <vt:lpstr>Arial</vt:lpstr>
      <vt:lpstr>Calibri</vt:lpstr>
      <vt:lpstr>Calibri Light</vt:lpstr>
      <vt:lpstr>Times New Roman</vt:lpstr>
      <vt:lpstr>Office</vt:lpstr>
      <vt:lpstr>Missbrauch geistlicher Autorität</vt:lpstr>
      <vt:lpstr>PowerPoint-Präsentation</vt:lpstr>
      <vt:lpstr>Missbrauch geistlicher Autorität</vt:lpstr>
      <vt:lpstr>PowerPoint-Präsentation</vt:lpstr>
      <vt:lpstr>PowerPoint-Präsentation</vt:lpstr>
      <vt:lpstr>Definition der Bischofskonferenz</vt:lpstr>
      <vt:lpstr>Grundrechte der Gläubigen</vt:lpstr>
      <vt:lpstr>PowerPoint-Präsentation</vt:lpstr>
      <vt:lpstr>PowerPoint-Präsentation</vt:lpstr>
      <vt:lpstr>PowerPoint-Präsentation</vt:lpstr>
      <vt:lpstr>PowerPoint-Präsentation</vt:lpstr>
      <vt:lpstr>PowerPoint-Präsentation</vt:lpstr>
      <vt:lpstr>PowerPoint-Präsentation</vt:lpstr>
      <vt:lpstr>Vulnerabilisierende Theologien</vt:lpstr>
      <vt:lpstr>Vulnerabilisierende Theologien</vt:lpstr>
      <vt:lpstr>Seelsorgliches Gespräch</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Gegenmaßnahmen</vt:lpstr>
      <vt:lpstr>Fragen für die Unterscheidung</vt:lpstr>
      <vt:lpstr>PowerPoint-Präsentation</vt:lpstr>
      <vt:lpstr>PowerPoint-Präsentation</vt:lpstr>
      <vt:lpstr>Wichtige Texte und Literatur</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Aufarbeitung</dc:title>
  <dc:creator>Peter Hundertmark</dc:creator>
  <cp:lastModifiedBy>Peter Hundertmark</cp:lastModifiedBy>
  <cp:revision>104</cp:revision>
  <cp:lastPrinted>2021-05-20T06:26:32Z</cp:lastPrinted>
  <dcterms:created xsi:type="dcterms:W3CDTF">2021-04-22T11:38:53Z</dcterms:created>
  <dcterms:modified xsi:type="dcterms:W3CDTF">2024-12-10T15:30:46Z</dcterms:modified>
</cp:coreProperties>
</file>